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62" r:id="rId8"/>
    <p:sldId id="258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a Buglewicz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9810F"/>
    <a:srgbClr val="FF9900"/>
    <a:srgbClr val="1217F2"/>
    <a:srgbClr val="FF1266"/>
    <a:srgbClr val="1FFF1C"/>
    <a:srgbClr val="FF1AFA"/>
    <a:srgbClr val="1E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5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0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8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0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1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0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2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3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Wednesday, September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7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44441"/>
            <a:ext cx="6858000" cy="23876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Citing Textual Evidence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25" y="2732041"/>
            <a:ext cx="8472949" cy="384048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9600" dirty="0" smtClean="0">
                <a:solidFill>
                  <a:srgbClr val="FF1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9600" dirty="0" smtClean="0">
                <a:solidFill>
                  <a:srgbClr val="FF12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(C#).</a:t>
            </a:r>
            <a:endParaRPr lang="en-U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Topic.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</a:t>
            </a:r>
            <a:r>
              <a:rPr lang="en-US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uce, </a:t>
            </a:r>
            <a:r>
              <a:rPr lang="en-US" sz="3600" dirty="0" smtClean="0">
                <a:solidFill>
                  <a:srgbClr val="FF1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“Quote,”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 </a:t>
            </a:r>
            <a:r>
              <a:rPr lang="en-US" sz="3600" dirty="0" smtClean="0">
                <a:solidFill>
                  <a:srgbClr val="FF12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(Cite #).</a:t>
            </a:r>
          </a:p>
          <a:p>
            <a:endParaRPr lang="en-US" sz="3200" dirty="0">
              <a:solidFill>
                <a:srgbClr val="FF1266"/>
              </a:solidFill>
            </a:endParaRPr>
          </a:p>
          <a:p>
            <a:endParaRPr lang="en-US" sz="3200" dirty="0">
              <a:solidFill>
                <a:srgbClr val="FF12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5414" y="870466"/>
            <a:ext cx="8196938" cy="5657656"/>
          </a:xfrm>
        </p:spPr>
        <p:txBody>
          <a:bodyPr>
            <a:normAutofit fontScale="85000" lnSpcReduction="10000"/>
          </a:bodyPr>
          <a:lstStyle/>
          <a:p>
            <a:pPr marL="18288" indent="0">
              <a:lnSpc>
                <a:spcPct val="200000"/>
              </a:lnSpc>
              <a:buNone/>
            </a:pPr>
            <a:r>
              <a:rPr lang="en-US" sz="3600" dirty="0" smtClean="0">
                <a:effectLst/>
              </a:rPr>
              <a:t>Symbolism is important in James Hurst’s short story “The Scarlet Ibis,” especially for Doodle.  This is seen when the narrator is </a:t>
            </a:r>
            <a:r>
              <a:rPr lang="en-US" sz="3600" dirty="0">
                <a:effectLst/>
              </a:rPr>
              <a:t>s</a:t>
            </a:r>
            <a:r>
              <a:rPr lang="en-US" sz="3600" dirty="0" smtClean="0">
                <a:effectLst/>
              </a:rPr>
              <a:t>tanding above the dead scarlet ibis, and he remembers how, “it lay on the earth like a broken vase of red flowers,” symbolizing Doodle’s imminent death (Hurst 439).</a:t>
            </a:r>
            <a:endParaRPr lang="en-US" sz="36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1710" y="116413"/>
            <a:ext cx="6856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What part is which step?</a:t>
            </a:r>
          </a:p>
        </p:txBody>
      </p:sp>
    </p:spTree>
    <p:extLst>
      <p:ext uri="{BB962C8B-B14F-4D97-AF65-F5344CB8AC3E}">
        <p14:creationId xmlns:p14="http://schemas.microsoft.com/office/powerpoint/2010/main" val="56765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785" y="1425641"/>
            <a:ext cx="8485926" cy="626093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 Introduce Setting:</a:t>
            </a:r>
          </a:p>
          <a:p>
            <a:pPr marL="384048" lvl="1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In fact, </a:t>
            </a:r>
            <a:r>
              <a:rPr lang="en-US" sz="2800" dirty="0">
                <a:solidFill>
                  <a:srgbClr val="7030A0"/>
                </a:solidFill>
              </a:rPr>
              <a:t>t</a:t>
            </a:r>
            <a:r>
              <a:rPr lang="en-US" sz="2800" dirty="0" smtClean="0">
                <a:solidFill>
                  <a:srgbClr val="7030A0"/>
                </a:solidFill>
              </a:rPr>
              <a:t>his </a:t>
            </a:r>
            <a:r>
              <a:rPr lang="en-US" sz="2800" dirty="0">
                <a:solidFill>
                  <a:srgbClr val="7030A0"/>
                </a:solidFill>
              </a:rPr>
              <a:t>morning, 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18288" indent="0">
              <a:buNone/>
            </a:pPr>
            <a:r>
              <a:rPr lang="en-US" sz="2800" b="1" dirty="0" smtClean="0">
                <a:solidFill>
                  <a:srgbClr val="1EF6F6"/>
                </a:solidFill>
              </a:rPr>
              <a:t>    </a:t>
            </a:r>
            <a:r>
              <a:rPr lang="en-US" sz="2800" b="1" u="sng" dirty="0" smtClean="0">
                <a:solidFill>
                  <a:srgbClr val="002060"/>
                </a:solidFill>
              </a:rPr>
              <a:t>Who </a:t>
            </a:r>
            <a:r>
              <a:rPr lang="en-US" sz="2800" b="1" u="sng" dirty="0" smtClean="0"/>
              <a:t>and </a:t>
            </a:r>
            <a:r>
              <a:rPr lang="en-US" sz="2800" b="1" u="sng" dirty="0" smtClean="0">
                <a:solidFill>
                  <a:srgbClr val="FF6600"/>
                </a:solidFill>
              </a:rPr>
              <a:t>How</a:t>
            </a:r>
            <a:r>
              <a:rPr lang="en-US" sz="2800" b="1" u="sng" dirty="0" smtClean="0"/>
              <a:t>:</a:t>
            </a:r>
          </a:p>
          <a:p>
            <a:pPr marL="384048" lvl="1" indent="0">
              <a:buNone/>
            </a:pPr>
            <a:r>
              <a:rPr lang="en-US" sz="2800" dirty="0" smtClean="0">
                <a:solidFill>
                  <a:srgbClr val="1EF6F6"/>
                </a:solidFill>
              </a:rPr>
              <a:t>      </a:t>
            </a:r>
            <a:r>
              <a:rPr lang="en-US" sz="2800" dirty="0" smtClean="0">
                <a:solidFill>
                  <a:srgbClr val="002060"/>
                </a:solidFill>
              </a:rPr>
              <a:t>my </a:t>
            </a:r>
            <a:r>
              <a:rPr lang="en-US" sz="2800" dirty="0">
                <a:solidFill>
                  <a:srgbClr val="002060"/>
                </a:solidFill>
              </a:rPr>
              <a:t>mom </a:t>
            </a:r>
            <a:r>
              <a:rPr lang="en-US" sz="2800" i="1" dirty="0" smtClean="0">
                <a:solidFill>
                  <a:srgbClr val="FF6600"/>
                </a:solidFill>
              </a:rPr>
              <a:t>discreetly*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i="1" dirty="0" smtClean="0">
                <a:solidFill>
                  <a:srgbClr val="FF6600"/>
                </a:solidFill>
              </a:rPr>
              <a:t>interrogated*,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</a:p>
          <a:p>
            <a:pPr marL="18288" indent="0">
              <a:buNone/>
            </a:pPr>
            <a:r>
              <a:rPr lang="en-US" sz="2800" b="1" u="sng" dirty="0" smtClean="0">
                <a:solidFill>
                  <a:srgbClr val="FF1AFA"/>
                </a:solidFill>
              </a:rPr>
              <a:t>Q: State the Quote:</a:t>
            </a:r>
          </a:p>
          <a:p>
            <a:pPr marL="18288" indent="0">
              <a:buNone/>
            </a:pPr>
            <a:r>
              <a:rPr lang="en-US" sz="2800" b="1" dirty="0" smtClean="0">
                <a:solidFill>
                  <a:srgbClr val="FF1AFA"/>
                </a:solidFill>
              </a:rPr>
              <a:t>	</a:t>
            </a:r>
            <a:r>
              <a:rPr lang="en-US" sz="2800" dirty="0" smtClean="0">
                <a:solidFill>
                  <a:srgbClr val="FF1AFA"/>
                </a:solidFill>
              </a:rPr>
              <a:t>“’What </a:t>
            </a:r>
            <a:r>
              <a:rPr lang="en-US" sz="2800" dirty="0">
                <a:solidFill>
                  <a:srgbClr val="FF1AFA"/>
                </a:solidFill>
              </a:rPr>
              <a:t>did you do this weekend</a:t>
            </a:r>
            <a:r>
              <a:rPr lang="en-US" sz="2800" dirty="0" smtClean="0">
                <a:solidFill>
                  <a:srgbClr val="FF1AFA"/>
                </a:solidFill>
              </a:rPr>
              <a:t>?”’</a:t>
            </a:r>
            <a:r>
              <a:rPr lang="en-US" sz="2800" dirty="0" smtClean="0">
                <a:solidFill>
                  <a:srgbClr val="1FFF1C"/>
                </a:solidFill>
              </a:rPr>
              <a:t> </a:t>
            </a:r>
          </a:p>
          <a:p>
            <a:pPr marL="18288" indent="0">
              <a:buNone/>
            </a:pP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A: Analyze the Quote:</a:t>
            </a:r>
            <a:endParaRPr lang="en-US" sz="28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384048" lvl="1" indent="0"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trying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see if I would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impetuously* divulge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* </a:t>
            </a:r>
          </a:p>
          <a:p>
            <a:pPr marL="384048" lvl="1" indent="0">
              <a:buNone/>
            </a:pP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anything incriminating by mistake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88" lvl="1" indent="0">
              <a:buNone/>
            </a:pPr>
            <a:r>
              <a:rPr lang="en-US" sz="2800" b="1" u="sng" dirty="0" smtClean="0">
                <a:solidFill>
                  <a:srgbClr val="FF1266"/>
                </a:solidFill>
                <a:effectLst/>
              </a:rPr>
              <a:t>(Cite #): Author’s Last Name and Page </a:t>
            </a:r>
            <a:r>
              <a:rPr lang="en-US" sz="2800" b="1" u="sng" dirty="0">
                <a:solidFill>
                  <a:srgbClr val="FF1266"/>
                </a:solidFill>
                <a:effectLst/>
              </a:rPr>
              <a:t>Number in Parentheses with Period:</a:t>
            </a:r>
          </a:p>
          <a:p>
            <a:pPr marL="384048" lvl="2" indent="0">
              <a:buNone/>
            </a:pPr>
            <a:r>
              <a:rPr lang="en-US" sz="2800" dirty="0" smtClean="0">
                <a:solidFill>
                  <a:srgbClr val="FF1266"/>
                </a:solidFill>
                <a:effectLst/>
              </a:rPr>
              <a:t>	(Buglewicz 305).</a:t>
            </a:r>
            <a:endParaRPr lang="en-US" sz="2800" dirty="0" smtClean="0">
              <a:solidFill>
                <a:srgbClr val="FF1AFA"/>
              </a:solidFill>
              <a:effectLst/>
            </a:endParaRP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-423080" y="109181"/>
            <a:ext cx="5909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      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T: Topic Sentence/Transition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night I came home way </a:t>
            </a:r>
          </a:p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after my curfew.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652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257457" y="308901"/>
            <a:ext cx="8753524" cy="40345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4800" b="1" u="sng" dirty="0" smtClean="0"/>
              <a:t>First</a:t>
            </a:r>
            <a:r>
              <a:rPr lang="en-US" sz="4800" u="sng" dirty="0" smtClean="0"/>
              <a:t>: </a:t>
            </a:r>
            <a:r>
              <a:rPr lang="en-US" sz="4800" u="sng" dirty="0" smtClean="0">
                <a:solidFill>
                  <a:srgbClr val="7030A0"/>
                </a:solidFill>
              </a:rPr>
              <a:t>TOPIC SENTENCE.</a:t>
            </a:r>
            <a:r>
              <a:rPr lang="en-US" sz="4800" u="sng" dirty="0" smtClean="0"/>
              <a:t> </a:t>
            </a:r>
            <a:r>
              <a:rPr lang="en-US" sz="4800" u="sng" dirty="0" smtClean="0">
                <a:solidFill>
                  <a:srgbClr val="7030A0"/>
                </a:solidFill>
              </a:rPr>
              <a:t>T.</a:t>
            </a:r>
            <a:r>
              <a:rPr lang="en-US" sz="4800" u="sng" dirty="0" smtClean="0"/>
              <a:t>IQA(C</a:t>
            </a:r>
            <a:r>
              <a:rPr lang="en-US" sz="4800" u="sng" dirty="0"/>
              <a:t>#).</a:t>
            </a:r>
          </a:p>
          <a:p>
            <a:pPr marL="18288" indent="0">
              <a:buFont typeface="Wingdings" pitchFamily="2" charset="2"/>
              <a:buNone/>
            </a:pPr>
            <a:endParaRPr lang="en-US" sz="4800" u="sng" dirty="0" smtClean="0">
              <a:solidFill>
                <a:srgbClr val="FF0000"/>
              </a:solidFill>
            </a:endParaRPr>
          </a:p>
        </p:txBody>
      </p:sp>
      <p:sp>
        <p:nvSpPr>
          <p:cNvPr id="6" name="Shape 115"/>
          <p:cNvSpPr txBox="1"/>
          <p:nvPr/>
        </p:nvSpPr>
        <p:spPr>
          <a:xfrm>
            <a:off x="373670" y="3878909"/>
            <a:ext cx="8521098" cy="221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400" b="1" dirty="0">
                <a:solidFill>
                  <a:srgbClr val="7030A0"/>
                </a:solidFill>
              </a:rPr>
              <a:t>In</a:t>
            </a:r>
            <a:r>
              <a:rPr lang="en" sz="4400" b="1" dirty="0">
                <a:solidFill>
                  <a:srgbClr val="FF0000"/>
                </a:solidFill>
              </a:rPr>
              <a:t> </a:t>
            </a:r>
            <a:r>
              <a:rPr lang="e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Hurst’s </a:t>
            </a:r>
            <a:r>
              <a:rPr lang="en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Scarlet </a:t>
            </a:r>
            <a:r>
              <a:rPr lang="en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Ibis,” </a:t>
            </a:r>
            <a:r>
              <a:rPr lang="en" sz="4400" b="1" dirty="0" smtClean="0">
                <a:solidFill>
                  <a:srgbClr val="7030A0"/>
                </a:solidFill>
              </a:rPr>
              <a:t>the character </a:t>
            </a:r>
            <a:r>
              <a:rPr lang="en" sz="4400" b="1" dirty="0">
                <a:solidFill>
                  <a:srgbClr val="E981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Doodle</a:t>
            </a:r>
            <a:r>
              <a:rPr lang="en" sz="4400" b="1" dirty="0" smtClean="0">
                <a:solidFill>
                  <a:srgbClr val="FFC000"/>
                </a:solidFill>
              </a:rPr>
              <a:t> </a:t>
            </a:r>
            <a:r>
              <a:rPr lang="en" sz="4400" b="1" dirty="0" smtClean="0">
                <a:solidFill>
                  <a:srgbClr val="7030A0"/>
                </a:solidFill>
              </a:rPr>
              <a:t>is an example of a</a:t>
            </a:r>
            <a:r>
              <a:rPr lang="en" sz="4400" b="1" dirty="0" smtClean="0">
                <a:solidFill>
                  <a:srgbClr val="FF0000"/>
                </a:solidFill>
              </a:rPr>
              <a:t> </a:t>
            </a:r>
            <a:r>
              <a:rPr lang="en" sz="4400" b="1" dirty="0" smtClean="0">
                <a:solidFill>
                  <a:srgbClr val="0070C0"/>
                </a:solidFill>
              </a:rPr>
              <a:t>static character</a:t>
            </a:r>
            <a:r>
              <a:rPr lang="en" sz="4400" b="1" dirty="0" smtClean="0">
                <a:solidFill>
                  <a:srgbClr val="7030A0"/>
                </a:solidFill>
              </a:rPr>
              <a:t>.</a:t>
            </a:r>
            <a:r>
              <a:rPr lang="en" sz="4400" b="1" dirty="0" smtClean="0">
                <a:solidFill>
                  <a:srgbClr val="FF0000"/>
                </a:solidFill>
              </a:rPr>
              <a:t> </a:t>
            </a:r>
            <a:endParaRPr lang="en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01" y="1856096"/>
            <a:ext cx="7151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Include the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uthor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E981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character,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type.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959" y="3285828"/>
            <a:ext cx="112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53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3746109"/>
            <a:ext cx="7543800" cy="1599614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EX: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boys found their dejected father gazing at his ruined crops in the field,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457" y="308901"/>
            <a:ext cx="8753524" cy="40345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4800" b="1" u="sng" dirty="0" smtClean="0"/>
              <a:t>Second</a:t>
            </a:r>
            <a:r>
              <a:rPr lang="en-US" sz="4800" u="sng" dirty="0" smtClean="0"/>
              <a:t>: </a:t>
            </a:r>
            <a:r>
              <a:rPr lang="en-US" sz="4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INTRODUCE-Pt1</a:t>
            </a:r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QA(C#).</a:t>
            </a:r>
          </a:p>
          <a:p>
            <a:pPr lvl="1"/>
            <a:r>
              <a:rPr lang="en-US" sz="4000" dirty="0" smtClean="0"/>
              <a:t>Set up the quote by introducing the</a:t>
            </a:r>
            <a:endParaRPr lang="en-US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it was when it was said</a:t>
            </a:r>
          </a:p>
          <a:p>
            <a:pPr lvl="2"/>
            <a:r>
              <a:rPr lang="en-US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it was when it was said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9826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1013" y="3559126"/>
            <a:ext cx="8063583" cy="1241474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narrator </a:t>
            </a:r>
            <a:r>
              <a:rPr lang="en-US" sz="5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thoughtfully recalled,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457" y="685801"/>
            <a:ext cx="7972143" cy="3657599"/>
          </a:xfrm>
        </p:spPr>
        <p:txBody>
          <a:bodyPr/>
          <a:lstStyle/>
          <a:p>
            <a:pPr marL="18288" indent="0">
              <a:buNone/>
            </a:pPr>
            <a:r>
              <a:rPr lang="en-US" sz="4800" b="1" u="sng" dirty="0" err="1" smtClean="0"/>
              <a:t>Third:</a:t>
            </a:r>
            <a:r>
              <a:rPr lang="en-US" sz="36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</a:t>
            </a:r>
            <a:r>
              <a:rPr lang="en-US" sz="3600" b="1" u="sng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DUCE</a:t>
            </a:r>
            <a:r>
              <a:rPr lang="en-US" sz="36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(cont.) Pt2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_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</a:t>
            </a:r>
            <a:r>
              <a:rPr lang="en-US" sz="32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QA(C#).</a:t>
            </a:r>
          </a:p>
          <a:p>
            <a:pPr marL="18288" indent="0">
              <a:buNone/>
            </a:pPr>
            <a:endParaRPr lang="en-US" sz="1050" u="sng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1"/>
            <a:r>
              <a:rPr lang="en-US" sz="4000" dirty="0" smtClean="0"/>
              <a:t>Introduce </a:t>
            </a: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/>
              <a:t>said the quote and </a:t>
            </a:r>
            <a:r>
              <a:rPr lang="en-US" sz="40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/>
              <a:t>he/she said it.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6759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1691" y="4135900"/>
            <a:ext cx="8886543" cy="914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5400" b="1" dirty="0" smtClean="0">
                <a:solidFill>
                  <a:srgbClr val="FF1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were frightened, and Doodle slipped his hand into mine,”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749" y="457200"/>
            <a:ext cx="7731851" cy="3657599"/>
          </a:xfrm>
        </p:spPr>
        <p:txBody>
          <a:bodyPr/>
          <a:lstStyle/>
          <a:p>
            <a:pPr marL="18288" indent="0">
              <a:buNone/>
            </a:pPr>
            <a:r>
              <a:rPr lang="en-US" sz="4800" b="1" u="sng" dirty="0" smtClean="0"/>
              <a:t>Fourth</a:t>
            </a:r>
            <a:r>
              <a:rPr lang="en-US" sz="4800" u="sng" dirty="0" smtClean="0"/>
              <a:t>: </a:t>
            </a:r>
            <a:r>
              <a:rPr lang="en-US" sz="4800" u="sng" dirty="0" smtClean="0">
                <a:solidFill>
                  <a:srgbClr val="FF1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QUOTE</a:t>
            </a:r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T.I</a:t>
            </a:r>
            <a:r>
              <a:rPr lang="en-US" sz="4800" u="sng" dirty="0" smtClean="0">
                <a:solidFill>
                  <a:srgbClr val="FF1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A(C#).</a:t>
            </a:r>
            <a:endParaRPr lang="en-US" sz="4800" u="sng" dirty="0" smtClean="0">
              <a:solidFill>
                <a:srgbClr val="FF1AF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4800" dirty="0" smtClean="0"/>
              <a:t>Include the quote</a:t>
            </a:r>
          </a:p>
          <a:p>
            <a:pPr lvl="2"/>
            <a:r>
              <a:rPr lang="en-US" sz="3400" dirty="0" smtClean="0"/>
              <a:t> </a:t>
            </a:r>
            <a:r>
              <a:rPr lang="en-US" sz="4400" dirty="0" smtClean="0"/>
              <a:t>(</a:t>
            </a:r>
            <a:r>
              <a:rPr lang="en-US" sz="4400" u="sng" dirty="0" smtClean="0">
                <a:solidFill>
                  <a:srgbClr val="FF1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sz="4400" dirty="0" smtClean="0">
                <a:solidFill>
                  <a:srgbClr val="FF1AFA"/>
                </a:solidFill>
              </a:rPr>
              <a:t> </a:t>
            </a:r>
            <a:r>
              <a:rPr lang="en-US" sz="4400" dirty="0" smtClean="0"/>
              <a:t>was said)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246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886" y="3910401"/>
            <a:ext cx="7543800" cy="1695897"/>
          </a:xfrm>
        </p:spPr>
        <p:txBody>
          <a:bodyPr>
            <a:noAutofit/>
          </a:bodyPr>
          <a:lstStyle/>
          <a:p>
            <a:r>
              <a:rPr lang="en-US" sz="5400" dirty="0" smtClean="0"/>
              <a:t>EX:</a:t>
            </a:r>
            <a:br>
              <a:rPr lang="en-US" sz="5400" dirty="0" smtClean="0"/>
            </a:br>
            <a:r>
              <a:rPr lang="en-US" sz="5400" dirty="0" smtClean="0"/>
              <a:t>…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revealing how Doodle always looked to his brother for protection in a time of need and never changed</a:t>
            </a:r>
            <a:r>
              <a:rPr lang="en-US" sz="5400" dirty="0" smtClean="0">
                <a:effectLst/>
              </a:rPr>
              <a:t>…</a:t>
            </a:r>
            <a:endParaRPr lang="en-US" sz="5400" dirty="0">
              <a:solidFill>
                <a:srgbClr val="1FFF1C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1820" y="702320"/>
            <a:ext cx="8363049" cy="3657599"/>
          </a:xfrm>
        </p:spPr>
        <p:txBody>
          <a:bodyPr/>
          <a:lstStyle/>
          <a:p>
            <a:pPr marL="18288" indent="0">
              <a:buNone/>
            </a:pPr>
            <a:r>
              <a:rPr lang="en-US" sz="4800" b="1" u="sng" dirty="0" smtClean="0"/>
              <a:t>Fifth</a:t>
            </a:r>
            <a:r>
              <a:rPr lang="en-US" sz="4800" u="sng" dirty="0" smtClean="0"/>
              <a:t>: </a:t>
            </a:r>
            <a:r>
              <a:rPr lang="en-US" sz="4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</a:t>
            </a:r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T.IQ</a:t>
            </a:r>
            <a:r>
              <a:rPr lang="en-US" sz="4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(C#).</a:t>
            </a:r>
            <a:endParaRPr lang="en-US" sz="4800" u="sng" dirty="0" smtClean="0">
              <a:solidFill>
                <a:srgbClr val="1FFF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9788" indent="-571500"/>
            <a:r>
              <a:rPr lang="en-US" sz="4000" dirty="0" smtClean="0"/>
              <a:t>Analyze what the quote means by explaining </a:t>
            </a:r>
            <a:r>
              <a:rPr lang="en-US" sz="40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/>
              <a:t>it’s important.</a:t>
            </a:r>
          </a:p>
          <a:p>
            <a:pPr lvl="2"/>
            <a:r>
              <a:rPr lang="en-US" sz="3200" dirty="0" smtClean="0"/>
              <a:t>The “So what?” part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193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3024" y="4103615"/>
            <a:ext cx="618116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EX:…</a:t>
            </a:r>
            <a:r>
              <a:rPr lang="en-US" sz="4800" b="1" dirty="0" smtClean="0">
                <a:solidFill>
                  <a:srgbClr val="FF12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(Hurst 436).</a:t>
            </a:r>
            <a:endParaRPr lang="en-US" sz="4800" b="1" dirty="0">
              <a:solidFill>
                <a:srgbClr val="FF12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452" y="629531"/>
            <a:ext cx="8367096" cy="3657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u="sng" dirty="0" smtClean="0"/>
              <a:t>Sixth</a:t>
            </a:r>
            <a:r>
              <a:rPr lang="en-US" sz="4800" u="sng" dirty="0" smtClean="0"/>
              <a:t>: </a:t>
            </a:r>
            <a:r>
              <a:rPr lang="en-US" sz="4800" u="sng" dirty="0" smtClean="0">
                <a:solidFill>
                  <a:srgbClr val="FF12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(Cite #).</a:t>
            </a:r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T.IQA</a:t>
            </a:r>
            <a:r>
              <a:rPr lang="en-US" sz="4800" u="sng" dirty="0" smtClean="0">
                <a:solidFill>
                  <a:srgbClr val="FF12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(C#).</a:t>
            </a:r>
            <a:endParaRPr lang="en-US" sz="4800" u="sng" dirty="0">
              <a:solidFill>
                <a:srgbClr val="FF12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300" dirty="0" smtClean="0"/>
              <a:t>Put the </a:t>
            </a:r>
            <a:r>
              <a:rPr lang="en-US" sz="4300" dirty="0">
                <a:solidFill>
                  <a:srgbClr val="FF12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author’s last name and </a:t>
            </a:r>
            <a:r>
              <a:rPr lang="en-US" sz="4300" dirty="0" smtClean="0">
                <a:solidFill>
                  <a:srgbClr val="FF12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number in parentheses </a:t>
            </a:r>
            <a:r>
              <a:rPr lang="en-US" sz="4300" dirty="0" smtClean="0"/>
              <a:t>with a period after the last parenthesis.</a:t>
            </a:r>
          </a:p>
          <a:p>
            <a:pPr lvl="2"/>
            <a:r>
              <a:rPr lang="en-US" sz="4000" b="1" dirty="0" smtClean="0">
                <a:solidFill>
                  <a:srgbClr val="FF0000"/>
                </a:solidFill>
              </a:rPr>
              <a:t>Do NOT include: </a:t>
            </a:r>
            <a:r>
              <a:rPr lang="en-US" sz="4000" dirty="0" smtClean="0">
                <a:solidFill>
                  <a:srgbClr val="FF0000"/>
                </a:solidFill>
              </a:rPr>
              <a:t>pp., pg., or hashtag (#)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064370" y="5008098"/>
            <a:ext cx="675249" cy="63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13604" y="419299"/>
            <a:ext cx="558395" cy="553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336752" y="629531"/>
            <a:ext cx="279197" cy="364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5493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6790" y="711090"/>
            <a:ext cx="8887209" cy="5612318"/>
          </a:xfrm>
        </p:spPr>
        <p:txBody>
          <a:bodyPr>
            <a:noAutofit/>
          </a:bodyPr>
          <a:lstStyle/>
          <a:p>
            <a:pPr marL="18288" indent="0">
              <a:lnSpc>
                <a:spcPct val="130000"/>
              </a:lnSpc>
              <a:buNone/>
            </a:pPr>
            <a:r>
              <a:rPr lang="en" sz="2000" b="1" dirty="0">
                <a:solidFill>
                  <a:srgbClr val="7030A0"/>
                </a:solidFill>
              </a:rPr>
              <a:t>In James Hurst’s “The Scarlet Ibis”, the character Doodle is a static character.</a:t>
            </a:r>
            <a:endParaRPr lang="en-US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" indent="0">
              <a:lnSpc>
                <a:spcPct val="130000"/>
              </a:lnSpc>
              <a:buNone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boys found their dejected father gazing at his ruined crops in the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1217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rgbClr val="1217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narrator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thoughtfully recalled, </a:t>
            </a:r>
            <a:r>
              <a:rPr lang="en-US" sz="3600" dirty="0" smtClean="0">
                <a:solidFill>
                  <a:srgbClr val="FF1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dirty="0">
                <a:solidFill>
                  <a:srgbClr val="FF1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were frightened, and Doodle slipped his hand into mine</a:t>
            </a:r>
            <a:r>
              <a:rPr lang="en-US" sz="3600" dirty="0" smtClean="0">
                <a:solidFill>
                  <a:srgbClr val="FF1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,”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revealing how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Doodle always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looked to his brother for protection in a time of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and never changed </a:t>
            </a:r>
            <a:r>
              <a:rPr lang="en-US" sz="3600" dirty="0" smtClean="0">
                <a:solidFill>
                  <a:srgbClr val="FF12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(Hurst 436).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0135" y="1105753"/>
            <a:ext cx="570185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 and/or WHERE the quote occurred to show context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399" y="2591221"/>
            <a:ext cx="2090085" cy="369332"/>
          </a:xfrm>
          <a:prstGeom prst="rect">
            <a:avLst/>
          </a:prstGeom>
          <a:ln>
            <a:solidFill>
              <a:srgbClr val="1217F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WHO said the quote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30093" y="2563104"/>
            <a:ext cx="2820012" cy="369332"/>
          </a:xfrm>
          <a:prstGeom prst="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HOW it was said in the story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985" y="3294778"/>
            <a:ext cx="6028792" cy="369332"/>
          </a:xfrm>
          <a:prstGeom prst="rect">
            <a:avLst/>
          </a:prstGeom>
          <a:ln>
            <a:solidFill>
              <a:srgbClr val="FF1AF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the quote is that supports your opinion of the character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59482" y="4013952"/>
            <a:ext cx="3690440" cy="3693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“WHY starter” word or “–</a:t>
            </a:r>
            <a:r>
              <a:rPr lang="en-US" dirty="0" err="1" smtClean="0"/>
              <a:t>ing</a:t>
            </a:r>
            <a:r>
              <a:rPr lang="en-US" dirty="0" smtClean="0"/>
              <a:t>” word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6242" y="4689137"/>
            <a:ext cx="5448140" cy="3693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WHY is this quote important in supporting your opinion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11146" y="6236206"/>
            <a:ext cx="5551386" cy="369332"/>
          </a:xfrm>
          <a:prstGeom prst="rect">
            <a:avLst/>
          </a:prstGeom>
          <a:ln>
            <a:solidFill>
              <a:srgbClr val="FF12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CITE </a:t>
            </a:r>
            <a:r>
              <a:rPr lang="en-US" dirty="0"/>
              <a:t>a</a:t>
            </a:r>
            <a:r>
              <a:rPr lang="en-US" dirty="0" smtClean="0"/>
              <a:t>uthor’s </a:t>
            </a:r>
            <a:r>
              <a:rPr lang="en-US" dirty="0"/>
              <a:t>l</a:t>
            </a:r>
            <a:r>
              <a:rPr lang="en-US" dirty="0" smtClean="0"/>
              <a:t>ast name and </a:t>
            </a:r>
            <a:r>
              <a:rPr lang="en-US" dirty="0" err="1" smtClean="0"/>
              <a:t>pg</a:t>
            </a:r>
            <a:r>
              <a:rPr lang="en-US" dirty="0"/>
              <a:t>#</a:t>
            </a:r>
            <a:r>
              <a:rPr lang="en-US" dirty="0" smtClean="0"/>
              <a:t> with the period OUTSIDE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250611" y="5893159"/>
            <a:ext cx="776331" cy="121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659482" y="428960"/>
            <a:ext cx="4860180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Include author, title, character, and character type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92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338" y="841092"/>
            <a:ext cx="8522742" cy="5424514"/>
          </a:xfrm>
        </p:spPr>
        <p:txBody>
          <a:bodyPr>
            <a:noAutofit/>
          </a:bodyPr>
          <a:lstStyle/>
          <a:p>
            <a:pPr marL="18288" indent="0">
              <a:lnSpc>
                <a:spcPct val="220000"/>
              </a:lnSpc>
              <a:buNone/>
            </a:pPr>
            <a:r>
              <a:rPr lang="en-US" sz="2400" dirty="0" smtClean="0">
                <a:effectLst/>
              </a:rPr>
              <a:t>In “The Scarlet Ibis,” by James Hurst, the narrator wanted to change his brother by making him complete a rigorous exercise program throughout the summer. As the first day of school approached, he would challenge Doodle by asking, “’Do you </a:t>
            </a:r>
            <a:r>
              <a:rPr lang="en-US" sz="2400" i="1" dirty="0" smtClean="0">
                <a:effectLst/>
              </a:rPr>
              <a:t>want</a:t>
            </a:r>
            <a:r>
              <a:rPr lang="en-US" sz="2400" dirty="0" smtClean="0">
                <a:effectLst/>
              </a:rPr>
              <a:t> to be different from everybody else when you start school?’” </a:t>
            </a:r>
            <a:r>
              <a:rPr lang="en-US" sz="2400" dirty="0">
                <a:effectLst/>
              </a:rPr>
              <a:t>in order to </a:t>
            </a:r>
            <a:r>
              <a:rPr lang="en-US" sz="2400" dirty="0" smtClean="0">
                <a:effectLst/>
              </a:rPr>
              <a:t>push Doodle to </a:t>
            </a:r>
            <a:r>
              <a:rPr lang="en-US" sz="2400" dirty="0" smtClean="0"/>
              <a:t>be the ideal brother the narrator always wanted</a:t>
            </a:r>
            <a:r>
              <a:rPr lang="en-US" sz="2400" dirty="0" smtClean="0">
                <a:effectLst/>
              </a:rPr>
              <a:t> (Hurst 437). </a:t>
            </a:r>
            <a:endParaRPr lang="en-US" sz="24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7819" y="91295"/>
            <a:ext cx="6787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What part is which step?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2934269" y="6322089"/>
            <a:ext cx="696034" cy="276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24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526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Citing Textual Evidence</vt:lpstr>
      <vt:lpstr>PowerPoint Presentation</vt:lpstr>
      <vt:lpstr>EX: After the boys found their dejected father gazing at his ruined crops in the field, …</vt:lpstr>
      <vt:lpstr> EX:  …the narrator thoughtfully recalled,…</vt:lpstr>
      <vt:lpstr>EX: …“we were frightened, and Doodle slipped his hand into mine,”…</vt:lpstr>
      <vt:lpstr>EX: …revealing how Doodle always looked to his brother for protection in a time of need and never changed…</vt:lpstr>
      <vt:lpstr>EX:…(Hurst 436).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Textual Evidence</dc:title>
  <dc:creator>Michaela Buglewicz</dc:creator>
  <cp:lastModifiedBy>Vilter, Meghan</cp:lastModifiedBy>
  <cp:revision>89</cp:revision>
  <dcterms:created xsi:type="dcterms:W3CDTF">2013-08-28T01:33:30Z</dcterms:created>
  <dcterms:modified xsi:type="dcterms:W3CDTF">2014-09-17T14:02:54Z</dcterms:modified>
</cp:coreProperties>
</file>