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handoutMasterIdLst>
    <p:handoutMasterId r:id="rId33"/>
  </p:handoutMasterIdLst>
  <p:sldIdLst>
    <p:sldId id="256" r:id="rId2"/>
    <p:sldId id="259" r:id="rId3"/>
    <p:sldId id="257" r:id="rId4"/>
    <p:sldId id="258" r:id="rId5"/>
    <p:sldId id="261" r:id="rId6"/>
    <p:sldId id="260" r:id="rId7"/>
    <p:sldId id="263" r:id="rId8"/>
    <p:sldId id="267" r:id="rId9"/>
    <p:sldId id="268" r:id="rId10"/>
    <p:sldId id="269" r:id="rId11"/>
    <p:sldId id="274" r:id="rId12"/>
    <p:sldId id="266" r:id="rId13"/>
    <p:sldId id="273" r:id="rId14"/>
    <p:sldId id="270" r:id="rId15"/>
    <p:sldId id="275" r:id="rId16"/>
    <p:sldId id="277" r:id="rId17"/>
    <p:sldId id="278" r:id="rId18"/>
    <p:sldId id="279" r:id="rId19"/>
    <p:sldId id="280" r:id="rId20"/>
    <p:sldId id="281" r:id="rId21"/>
    <p:sldId id="264" r:id="rId22"/>
    <p:sldId id="265" r:id="rId23"/>
    <p:sldId id="288" r:id="rId24"/>
    <p:sldId id="291" r:id="rId25"/>
    <p:sldId id="293" r:id="rId26"/>
    <p:sldId id="295" r:id="rId27"/>
    <p:sldId id="296" r:id="rId28"/>
    <p:sldId id="298" r:id="rId29"/>
    <p:sldId id="297" r:id="rId30"/>
    <p:sldId id="29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00D914-F538-D140-A164-64CC1FC31687}">
          <p14:sldIdLst>
            <p14:sldId id="256"/>
            <p14:sldId id="259"/>
            <p14:sldId id="257"/>
            <p14:sldId id="258"/>
          </p14:sldIdLst>
        </p14:section>
        <p14:section name="The Pin" id="{DE35330B-BD69-1440-B72A-8DAB8214C686}">
          <p14:sldIdLst>
            <p14:sldId id="261"/>
            <p14:sldId id="260"/>
          </p14:sldIdLst>
        </p14:section>
        <p14:section name="Cask of Amontillado" id="{D7D79626-BB2E-A549-8322-63FED6A66961}">
          <p14:sldIdLst>
            <p14:sldId id="263"/>
            <p14:sldId id="267"/>
            <p14:sldId id="268"/>
            <p14:sldId id="269"/>
            <p14:sldId id="274"/>
            <p14:sldId id="266"/>
            <p14:sldId id="273"/>
            <p14:sldId id="270"/>
            <p14:sldId id="275"/>
            <p14:sldId id="277"/>
            <p14:sldId id="278"/>
            <p14:sldId id="279"/>
            <p14:sldId id="280"/>
            <p14:sldId id="281"/>
            <p14:sldId id="264"/>
            <p14:sldId id="265"/>
          </p14:sldIdLst>
        </p14:section>
        <p14:section name="Charming Billy" id="{37F6D2D7-2AA9-2E4C-8183-F609ACE9236B}">
          <p14:sldIdLst>
            <p14:sldId id="288"/>
            <p14:sldId id="291"/>
          </p14:sldIdLst>
        </p14:section>
        <p14:section name="The Scarlet Ibis" id="{9686421F-D2F6-2346-A206-74779699559E}">
          <p14:sldIdLst>
            <p14:sldId id="293"/>
            <p14:sldId id="295"/>
            <p14:sldId id="296"/>
            <p14:sldId id="298"/>
            <p14:sldId id="297"/>
            <p14:sldId id="299"/>
          </p14:sldIdLst>
        </p14:section>
        <p14:section name="The Necklace" id="{2F43500B-4A0B-AE49-94C4-7B05B40BEDC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7" autoAdjust="0"/>
    <p:restoredTop sz="93957" autoAdjust="0"/>
  </p:normalViewPr>
  <p:slideViewPr>
    <p:cSldViewPr snapToGrid="0" snapToObjects="1">
      <p:cViewPr varScale="1">
        <p:scale>
          <a:sx n="55" d="100"/>
          <a:sy n="55"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4436CD-84DE-CB4D-80BD-C27B32A81C3E}" type="datetimeFigureOut">
              <a:rPr lang="en-US" smtClean="0"/>
              <a:t>8/17/2014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2CFE33-5363-6D46-A4A7-C2A8DC2C8A3C}" type="slidenum">
              <a:rPr lang="en-US" smtClean="0"/>
              <a:t>‹#›</a:t>
            </a:fld>
            <a:endParaRPr lang="en-US"/>
          </a:p>
        </p:txBody>
      </p:sp>
    </p:spTree>
    <p:extLst>
      <p:ext uri="{BB962C8B-B14F-4D97-AF65-F5344CB8AC3E}">
        <p14:creationId xmlns:p14="http://schemas.microsoft.com/office/powerpoint/2010/main" val="4197109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8C98D-7676-B947-8537-5729054CDD72}" type="datetimeFigureOut">
              <a:rPr lang="en-US" smtClean="0"/>
              <a:t>8/17/2014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84F5C-30D2-1348-A992-26A910519B76}" type="slidenum">
              <a:rPr lang="en-US" smtClean="0"/>
              <a:t>‹#›</a:t>
            </a:fld>
            <a:endParaRPr lang="en-US"/>
          </a:p>
        </p:txBody>
      </p:sp>
    </p:spTree>
    <p:extLst>
      <p:ext uri="{BB962C8B-B14F-4D97-AF65-F5344CB8AC3E}">
        <p14:creationId xmlns:p14="http://schemas.microsoft.com/office/powerpoint/2010/main" val="32376240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Pin</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3</a:t>
            </a:fld>
            <a:endParaRPr lang="en-US"/>
          </a:p>
        </p:txBody>
      </p:sp>
    </p:spTree>
    <p:extLst>
      <p:ext uri="{BB962C8B-B14F-4D97-AF65-F5344CB8AC3E}">
        <p14:creationId xmlns:p14="http://schemas.microsoft.com/office/powerpoint/2010/main" val="3337394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12</a:t>
            </a:fld>
            <a:endParaRPr lang="en-US"/>
          </a:p>
        </p:txBody>
      </p:sp>
    </p:spTree>
    <p:extLst>
      <p:ext uri="{BB962C8B-B14F-4D97-AF65-F5344CB8AC3E}">
        <p14:creationId xmlns:p14="http://schemas.microsoft.com/office/powerpoint/2010/main" val="3376755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13</a:t>
            </a:fld>
            <a:endParaRPr lang="en-US"/>
          </a:p>
        </p:txBody>
      </p:sp>
    </p:spTree>
    <p:extLst>
      <p:ext uri="{BB962C8B-B14F-4D97-AF65-F5344CB8AC3E}">
        <p14:creationId xmlns:p14="http://schemas.microsoft.com/office/powerpoint/2010/main" val="3461716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14</a:t>
            </a:fld>
            <a:endParaRPr lang="en-US"/>
          </a:p>
        </p:txBody>
      </p:sp>
    </p:spTree>
    <p:extLst>
      <p:ext uri="{BB962C8B-B14F-4D97-AF65-F5344CB8AC3E}">
        <p14:creationId xmlns:p14="http://schemas.microsoft.com/office/powerpoint/2010/main" val="2730436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21</a:t>
            </a:fld>
            <a:endParaRPr lang="en-US"/>
          </a:p>
        </p:txBody>
      </p:sp>
    </p:spTree>
    <p:extLst>
      <p:ext uri="{BB962C8B-B14F-4D97-AF65-F5344CB8AC3E}">
        <p14:creationId xmlns:p14="http://schemas.microsoft.com/office/powerpoint/2010/main" val="1840126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22</a:t>
            </a:fld>
            <a:endParaRPr lang="en-US"/>
          </a:p>
        </p:txBody>
      </p:sp>
    </p:spTree>
    <p:extLst>
      <p:ext uri="{BB962C8B-B14F-4D97-AF65-F5344CB8AC3E}">
        <p14:creationId xmlns:p14="http://schemas.microsoft.com/office/powerpoint/2010/main" val="912057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Pin</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23</a:t>
            </a:fld>
            <a:endParaRPr lang="en-US"/>
          </a:p>
        </p:txBody>
      </p:sp>
    </p:spTree>
    <p:extLst>
      <p:ext uri="{BB962C8B-B14F-4D97-AF65-F5344CB8AC3E}">
        <p14:creationId xmlns:p14="http://schemas.microsoft.com/office/powerpoint/2010/main" val="197334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Pin</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4</a:t>
            </a:fld>
            <a:endParaRPr lang="en-US"/>
          </a:p>
        </p:txBody>
      </p:sp>
    </p:spTree>
    <p:extLst>
      <p:ext uri="{BB962C8B-B14F-4D97-AF65-F5344CB8AC3E}">
        <p14:creationId xmlns:p14="http://schemas.microsoft.com/office/powerpoint/2010/main" val="2867049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Pin</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5</a:t>
            </a:fld>
            <a:endParaRPr lang="en-US"/>
          </a:p>
        </p:txBody>
      </p:sp>
    </p:spTree>
    <p:extLst>
      <p:ext uri="{BB962C8B-B14F-4D97-AF65-F5344CB8AC3E}">
        <p14:creationId xmlns:p14="http://schemas.microsoft.com/office/powerpoint/2010/main" val="197334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Pin</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6</a:t>
            </a:fld>
            <a:endParaRPr lang="en-US"/>
          </a:p>
        </p:txBody>
      </p:sp>
    </p:spTree>
    <p:extLst>
      <p:ext uri="{BB962C8B-B14F-4D97-AF65-F5344CB8AC3E}">
        <p14:creationId xmlns:p14="http://schemas.microsoft.com/office/powerpoint/2010/main" val="195628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7</a:t>
            </a:fld>
            <a:endParaRPr lang="en-US"/>
          </a:p>
        </p:txBody>
      </p:sp>
    </p:spTree>
    <p:extLst>
      <p:ext uri="{BB962C8B-B14F-4D97-AF65-F5344CB8AC3E}">
        <p14:creationId xmlns:p14="http://schemas.microsoft.com/office/powerpoint/2010/main" val="1347267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8</a:t>
            </a:fld>
            <a:endParaRPr lang="en-US"/>
          </a:p>
        </p:txBody>
      </p:sp>
    </p:spTree>
    <p:extLst>
      <p:ext uri="{BB962C8B-B14F-4D97-AF65-F5344CB8AC3E}">
        <p14:creationId xmlns:p14="http://schemas.microsoft.com/office/powerpoint/2010/main" val="2751458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9</a:t>
            </a:fld>
            <a:endParaRPr lang="en-US"/>
          </a:p>
        </p:txBody>
      </p:sp>
    </p:spTree>
    <p:extLst>
      <p:ext uri="{BB962C8B-B14F-4D97-AF65-F5344CB8AC3E}">
        <p14:creationId xmlns:p14="http://schemas.microsoft.com/office/powerpoint/2010/main" val="1413614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a:t>
            </a:r>
            <a:r>
              <a:rPr lang="en-US" baseline="0" dirty="0" smtClean="0"/>
              <a:t>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10</a:t>
            </a:fld>
            <a:endParaRPr lang="en-US"/>
          </a:p>
        </p:txBody>
      </p:sp>
    </p:spTree>
    <p:extLst>
      <p:ext uri="{BB962C8B-B14F-4D97-AF65-F5344CB8AC3E}">
        <p14:creationId xmlns:p14="http://schemas.microsoft.com/office/powerpoint/2010/main" val="2961592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Cask of Amontillado</a:t>
            </a:r>
            <a:endParaRPr lang="en-US" dirty="0"/>
          </a:p>
        </p:txBody>
      </p:sp>
      <p:sp>
        <p:nvSpPr>
          <p:cNvPr id="4" name="Slide Number Placeholder 3"/>
          <p:cNvSpPr>
            <a:spLocks noGrp="1"/>
          </p:cNvSpPr>
          <p:nvPr>
            <p:ph type="sldNum" sz="quarter" idx="10"/>
          </p:nvPr>
        </p:nvSpPr>
        <p:spPr/>
        <p:txBody>
          <a:bodyPr/>
          <a:lstStyle/>
          <a:p>
            <a:fld id="{7F284F5C-30D2-1348-A992-26A910519B76}" type="slidenum">
              <a:rPr lang="en-US" smtClean="0"/>
              <a:t>11</a:t>
            </a:fld>
            <a:endParaRPr lang="en-US"/>
          </a:p>
        </p:txBody>
      </p:sp>
    </p:spTree>
    <p:extLst>
      <p:ext uri="{BB962C8B-B14F-4D97-AF65-F5344CB8AC3E}">
        <p14:creationId xmlns:p14="http://schemas.microsoft.com/office/powerpoint/2010/main" val="36464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673453-872B-8F40-948E-3FFA27E31284}" type="datetimeFigureOut">
              <a:rPr lang="en-US" smtClean="0"/>
              <a:t>8/17/2014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21167-3157-D048-98A4-101B135AC97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E673453-872B-8F40-948E-3FFA27E31284}" type="datetimeFigureOut">
              <a:rPr lang="en-US" smtClean="0"/>
              <a:t>8/17/2014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21167-3157-D048-98A4-101B135AC97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21167-3157-D048-98A4-101B135AC9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21167-3157-D048-98A4-101B135AC97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21167-3157-D048-98A4-101B135AC97E}"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21167-3157-D048-98A4-101B135AC97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8E673453-872B-8F40-948E-3FFA27E31284}" type="datetimeFigureOut">
              <a:rPr lang="en-US" smtClean="0"/>
              <a:t>8/17/2014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FF721167-3157-D048-98A4-101B135AC97E}"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E673453-872B-8F40-948E-3FFA27E31284}" type="datetimeFigureOut">
              <a:rPr lang="en-US" smtClean="0"/>
              <a:t>8/17/2014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21167-3157-D048-98A4-101B135AC97E}"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FF721167-3157-D048-98A4-101B135AC9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E673453-872B-8F40-948E-3FFA27E31284}"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21167-3157-D048-98A4-101B135AC97E}"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8E673453-872B-8F40-948E-3FFA27E31284}" type="datetimeFigureOut">
              <a:rPr lang="en-US" smtClean="0"/>
              <a:t>8/17/2014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F721167-3157-D048-98A4-101B135AC9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netteacher.com/upload1/102670/docs/Tone-Mood%20Workshe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Elements</a:t>
            </a:r>
            <a:endParaRPr lang="en-US" dirty="0"/>
          </a:p>
        </p:txBody>
      </p:sp>
      <p:sp>
        <p:nvSpPr>
          <p:cNvPr id="3" name="Subtitle 2"/>
          <p:cNvSpPr>
            <a:spLocks noGrp="1"/>
          </p:cNvSpPr>
          <p:nvPr>
            <p:ph type="subTitle" idx="1"/>
          </p:nvPr>
        </p:nvSpPr>
        <p:spPr/>
        <p:txBody>
          <a:bodyPr/>
          <a:lstStyle/>
          <a:p>
            <a:r>
              <a:rPr lang="en-US" dirty="0" smtClean="0"/>
              <a:t>Honors English 9/English 9</a:t>
            </a:r>
            <a:endParaRPr lang="en-US" dirty="0"/>
          </a:p>
        </p:txBody>
      </p:sp>
    </p:spTree>
    <p:extLst>
      <p:ext uri="{BB962C8B-B14F-4D97-AF65-F5344CB8AC3E}">
        <p14:creationId xmlns:p14="http://schemas.microsoft.com/office/powerpoint/2010/main" val="9192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mood?</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marL="0" indent="0">
              <a:spcBef>
                <a:spcPts val="0"/>
              </a:spcBef>
              <a:buNone/>
            </a:pPr>
            <a:r>
              <a:rPr lang="en-US" sz="2400" dirty="0">
                <a:latin typeface="Apple Casual"/>
                <a:cs typeface="Apple Casual"/>
              </a:rPr>
              <a:t>Stark naked flower stalks</a:t>
            </a:r>
          </a:p>
          <a:p>
            <a:pPr marL="0" indent="0">
              <a:spcBef>
                <a:spcPts val="0"/>
              </a:spcBef>
              <a:buNone/>
            </a:pPr>
            <a:r>
              <a:rPr lang="en-US" sz="2400" dirty="0">
                <a:latin typeface="Apple Casual"/>
                <a:cs typeface="Apple Casual"/>
              </a:rPr>
              <a:t>Stand shivering in the wind.</a:t>
            </a:r>
          </a:p>
          <a:p>
            <a:pPr marL="0" indent="0">
              <a:spcBef>
                <a:spcPts val="0"/>
              </a:spcBef>
              <a:buNone/>
            </a:pPr>
            <a:r>
              <a:rPr lang="en-US" sz="2400" dirty="0">
                <a:latin typeface="Apple Casual"/>
                <a:cs typeface="Apple Casual"/>
              </a:rPr>
              <a:t>The cheerless sun hides its black light</a:t>
            </a:r>
          </a:p>
          <a:p>
            <a:pPr marL="0" indent="0">
              <a:spcBef>
                <a:spcPts val="0"/>
              </a:spcBef>
              <a:buNone/>
            </a:pPr>
            <a:r>
              <a:rPr lang="en-US" sz="2400" dirty="0">
                <a:latin typeface="Apple Casual"/>
                <a:cs typeface="Apple Casual"/>
              </a:rPr>
              <a:t>Behind bleak, angry clouds,</a:t>
            </a:r>
          </a:p>
          <a:p>
            <a:pPr marL="0" indent="0">
              <a:spcBef>
                <a:spcPts val="0"/>
              </a:spcBef>
              <a:buNone/>
            </a:pPr>
            <a:r>
              <a:rPr lang="en-US" sz="2400" dirty="0">
                <a:latin typeface="Apple Casual"/>
                <a:cs typeface="Apple Casual"/>
              </a:rPr>
              <a:t>While trees vainly try</a:t>
            </a:r>
          </a:p>
          <a:p>
            <a:pPr marL="0" indent="0">
              <a:spcBef>
                <a:spcPts val="0"/>
              </a:spcBef>
              <a:buNone/>
            </a:pPr>
            <a:r>
              <a:rPr lang="en-US" sz="2400" dirty="0">
                <a:latin typeface="Apple Casual"/>
                <a:cs typeface="Apple Casual"/>
              </a:rPr>
              <a:t>To catch their escaping leaves.</a:t>
            </a:r>
          </a:p>
          <a:p>
            <a:pPr marL="0" indent="0">
              <a:spcBef>
                <a:spcPts val="0"/>
              </a:spcBef>
              <a:buNone/>
            </a:pPr>
            <a:r>
              <a:rPr lang="en-US" sz="2400" dirty="0">
                <a:latin typeface="Apple Casual"/>
                <a:cs typeface="Apple Casual"/>
              </a:rPr>
              <a:t>Carpets of grass turn brown,</a:t>
            </a:r>
          </a:p>
          <a:p>
            <a:pPr marL="0" indent="0">
              <a:spcBef>
                <a:spcPts val="0"/>
              </a:spcBef>
              <a:buNone/>
            </a:pPr>
            <a:r>
              <a:rPr lang="en-US" sz="2400" dirty="0">
                <a:latin typeface="Apple Casual"/>
                <a:cs typeface="Apple Casual"/>
              </a:rPr>
              <a:t>Blending morosely with the dreary day.</a:t>
            </a:r>
          </a:p>
          <a:p>
            <a:pPr marL="0" indent="0">
              <a:spcBef>
                <a:spcPts val="0"/>
              </a:spcBef>
              <a:buNone/>
            </a:pPr>
            <a:r>
              <a:rPr lang="en-US" sz="2400" dirty="0">
                <a:latin typeface="Apple Casual"/>
                <a:cs typeface="Apple Casual"/>
              </a:rPr>
              <a:t>Winter seems the death of life forever.</a:t>
            </a:r>
          </a:p>
        </p:txBody>
      </p:sp>
    </p:spTree>
    <p:extLst>
      <p:ext uri="{BB962C8B-B14F-4D97-AF65-F5344CB8AC3E}">
        <p14:creationId xmlns:p14="http://schemas.microsoft.com/office/powerpoint/2010/main" val="3030352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lstStyle/>
          <a:p>
            <a:r>
              <a:rPr lang="en-US" dirty="0" smtClean="0"/>
              <a:t>What is it? </a:t>
            </a:r>
          </a:p>
          <a:p>
            <a:pPr lvl="1"/>
            <a:r>
              <a:rPr lang="en-US" sz="2000" b="1" dirty="0" smtClean="0">
                <a:solidFill>
                  <a:schemeClr val="accent1"/>
                </a:solidFill>
                <a:latin typeface="Arial Narrow"/>
                <a:cs typeface="Arial Narrow"/>
              </a:rPr>
              <a:t>Figurative language is language that communicates meanings beyond the LITERAL or EXACT meanings of the words.  It </a:t>
            </a:r>
            <a:r>
              <a:rPr lang="en-US" sz="2000" b="1" i="1" dirty="0" smtClean="0">
                <a:solidFill>
                  <a:schemeClr val="accent1"/>
                </a:solidFill>
                <a:latin typeface="Arial Narrow"/>
                <a:cs typeface="Arial Narrow"/>
              </a:rPr>
              <a:t>symbolizes </a:t>
            </a:r>
            <a:r>
              <a:rPr lang="en-US" sz="2000" b="1" dirty="0" smtClean="0">
                <a:solidFill>
                  <a:schemeClr val="accent1"/>
                </a:solidFill>
                <a:latin typeface="Arial Narrow"/>
                <a:cs typeface="Arial Narrow"/>
              </a:rPr>
              <a:t>ideas or concepts they would not usually be associated with.  </a:t>
            </a:r>
            <a:endParaRPr lang="en-US" sz="2000" b="1" dirty="0">
              <a:solidFill>
                <a:schemeClr val="accent1"/>
              </a:solidFill>
              <a:latin typeface="Arial Narrow"/>
              <a:cs typeface="Arial Narrow"/>
            </a:endParaRPr>
          </a:p>
          <a:p>
            <a:pPr marL="228600" lvl="1" indent="0">
              <a:buNone/>
            </a:pPr>
            <a:endParaRPr lang="en-US" sz="2000" b="1" dirty="0" smtClean="0">
              <a:solidFill>
                <a:schemeClr val="accent1"/>
              </a:solidFill>
              <a:latin typeface="Arial Narrow"/>
              <a:cs typeface="Arial Narrow"/>
            </a:endParaRPr>
          </a:p>
        </p:txBody>
      </p:sp>
    </p:spTree>
    <p:extLst>
      <p:ext uri="{BB962C8B-B14F-4D97-AF65-F5344CB8AC3E}">
        <p14:creationId xmlns:p14="http://schemas.microsoft.com/office/powerpoint/2010/main" val="2178158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a:t>
            </a:r>
            <a:endParaRPr lang="en-US" dirty="0"/>
          </a:p>
        </p:txBody>
      </p:sp>
      <p:sp>
        <p:nvSpPr>
          <p:cNvPr id="3" name="Content Placeholder 2"/>
          <p:cNvSpPr>
            <a:spLocks noGrp="1"/>
          </p:cNvSpPr>
          <p:nvPr>
            <p:ph idx="1"/>
          </p:nvPr>
        </p:nvSpPr>
        <p:spPr>
          <a:xfrm>
            <a:off x="498474" y="1381872"/>
            <a:ext cx="7556313" cy="4744292"/>
          </a:xfrm>
        </p:spPr>
        <p:txBody>
          <a:bodyPr>
            <a:normAutofit fontScale="85000" lnSpcReduction="20000"/>
          </a:bodyPr>
          <a:lstStyle/>
          <a:p>
            <a:r>
              <a:rPr lang="en-US" sz="2500" dirty="0" smtClean="0"/>
              <a:t>Metaphor:  a comparison of two things </a:t>
            </a:r>
          </a:p>
          <a:p>
            <a:pPr lvl="1"/>
            <a:r>
              <a:rPr lang="en-US" sz="2500" dirty="0" smtClean="0">
                <a:solidFill>
                  <a:srgbClr val="3366FF"/>
                </a:solidFill>
              </a:rPr>
              <a:t>“Her house was a circus.”</a:t>
            </a:r>
          </a:p>
          <a:p>
            <a:pPr lvl="1"/>
            <a:r>
              <a:rPr lang="en-US" sz="2500" dirty="0" smtClean="0">
                <a:solidFill>
                  <a:srgbClr val="3366FF"/>
                </a:solidFill>
              </a:rPr>
              <a:t>“All the world’s a stage.”</a:t>
            </a:r>
          </a:p>
          <a:p>
            <a:r>
              <a:rPr lang="en-US" sz="2500" dirty="0" smtClean="0"/>
              <a:t>Simile: a comparison of two things using “like” or “as”</a:t>
            </a:r>
          </a:p>
          <a:p>
            <a:pPr lvl="1"/>
            <a:r>
              <a:rPr lang="en-US" sz="2500" dirty="0" smtClean="0">
                <a:solidFill>
                  <a:srgbClr val="FF0000"/>
                </a:solidFill>
              </a:rPr>
              <a:t>“A face like a clown.”</a:t>
            </a:r>
          </a:p>
          <a:p>
            <a:pPr lvl="1"/>
            <a:r>
              <a:rPr lang="en-US" sz="2500" dirty="0" smtClean="0">
                <a:solidFill>
                  <a:srgbClr val="FF0000"/>
                </a:solidFill>
              </a:rPr>
              <a:t>“Earth is as blue as a blueberry.”</a:t>
            </a:r>
          </a:p>
          <a:p>
            <a:r>
              <a:rPr lang="en-US" sz="2500" dirty="0" smtClean="0"/>
              <a:t>Alliteration: the repetition of consonant sounds at the beginning of words </a:t>
            </a:r>
          </a:p>
          <a:p>
            <a:pPr lvl="1"/>
            <a:r>
              <a:rPr lang="en-US" sz="2500" dirty="0" smtClean="0">
                <a:solidFill>
                  <a:srgbClr val="008000"/>
                </a:solidFill>
              </a:rPr>
              <a:t>“</a:t>
            </a:r>
            <a:r>
              <a:rPr lang="en-US" sz="2500" b="1" u="sng" dirty="0" smtClean="0">
                <a:solidFill>
                  <a:srgbClr val="008000"/>
                </a:solidFill>
              </a:rPr>
              <a:t>D</a:t>
            </a:r>
            <a:r>
              <a:rPr lang="en-US" sz="2500" dirty="0" smtClean="0">
                <a:solidFill>
                  <a:srgbClr val="008000"/>
                </a:solidFill>
              </a:rPr>
              <a:t>eep into the </a:t>
            </a:r>
            <a:r>
              <a:rPr lang="en-US" sz="2500" b="1" u="sng" dirty="0" smtClean="0">
                <a:solidFill>
                  <a:srgbClr val="008000"/>
                </a:solidFill>
              </a:rPr>
              <a:t>D</a:t>
            </a:r>
            <a:r>
              <a:rPr lang="en-US" sz="2500" dirty="0" smtClean="0">
                <a:solidFill>
                  <a:srgbClr val="008000"/>
                </a:solidFill>
              </a:rPr>
              <a:t>arkness the </a:t>
            </a:r>
            <a:r>
              <a:rPr lang="en-US" sz="2500" b="1" u="sng" dirty="0" smtClean="0">
                <a:solidFill>
                  <a:srgbClr val="008000"/>
                </a:solidFill>
              </a:rPr>
              <a:t>D</a:t>
            </a:r>
            <a:r>
              <a:rPr lang="en-US" sz="2500" dirty="0" smtClean="0">
                <a:solidFill>
                  <a:srgbClr val="008000"/>
                </a:solidFill>
              </a:rPr>
              <a:t>ragon </a:t>
            </a:r>
            <a:r>
              <a:rPr lang="en-US" sz="2500" b="1" u="sng" dirty="0" smtClean="0">
                <a:solidFill>
                  <a:srgbClr val="008000"/>
                </a:solidFill>
              </a:rPr>
              <a:t>D</a:t>
            </a:r>
            <a:r>
              <a:rPr lang="en-US" sz="2500" dirty="0" smtClean="0">
                <a:solidFill>
                  <a:srgbClr val="008000"/>
                </a:solidFill>
              </a:rPr>
              <a:t>ropped.”</a:t>
            </a:r>
          </a:p>
          <a:p>
            <a:r>
              <a:rPr lang="en-US" sz="2500" dirty="0" smtClean="0"/>
              <a:t>Cliché: overused expression </a:t>
            </a:r>
          </a:p>
          <a:p>
            <a:pPr lvl="1"/>
            <a:r>
              <a:rPr lang="en-US" sz="2500" b="1" dirty="0" smtClean="0">
                <a:solidFill>
                  <a:srgbClr val="800000"/>
                </a:solidFill>
              </a:rPr>
              <a:t>“Cat got your tongue?”</a:t>
            </a:r>
          </a:p>
          <a:p>
            <a:pPr lvl="1"/>
            <a:r>
              <a:rPr lang="en-US" sz="2500" b="1" dirty="0" smtClean="0">
                <a:solidFill>
                  <a:srgbClr val="800000"/>
                </a:solidFill>
              </a:rPr>
              <a:t>“As dumb as a rock”</a:t>
            </a:r>
          </a:p>
        </p:txBody>
      </p:sp>
    </p:spTree>
    <p:extLst>
      <p:ext uri="{BB962C8B-B14F-4D97-AF65-F5344CB8AC3E}">
        <p14:creationId xmlns:p14="http://schemas.microsoft.com/office/powerpoint/2010/main" val="97667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8474" y="275119"/>
            <a:ext cx="7556313" cy="769758"/>
          </a:xfrm>
        </p:spPr>
        <p:txBody>
          <a:bodyPr/>
          <a:lstStyle/>
          <a:p>
            <a:r>
              <a:rPr lang="en-US" dirty="0" smtClean="0"/>
              <a:t>Figurative Language</a:t>
            </a:r>
            <a:endParaRPr lang="en-US" dirty="0"/>
          </a:p>
        </p:txBody>
      </p:sp>
      <p:sp>
        <p:nvSpPr>
          <p:cNvPr id="3" name="Content Placeholder 2"/>
          <p:cNvSpPr>
            <a:spLocks noGrp="1"/>
          </p:cNvSpPr>
          <p:nvPr>
            <p:ph idx="1"/>
          </p:nvPr>
        </p:nvSpPr>
        <p:spPr>
          <a:xfrm>
            <a:off x="498474" y="1253852"/>
            <a:ext cx="7556313" cy="5369052"/>
          </a:xfrm>
        </p:spPr>
        <p:txBody>
          <a:bodyPr>
            <a:normAutofit fontScale="92500" lnSpcReduction="20000"/>
          </a:bodyPr>
          <a:lstStyle/>
          <a:p>
            <a:r>
              <a:rPr lang="en-US" dirty="0" smtClean="0">
                <a:solidFill>
                  <a:schemeClr val="bg1"/>
                </a:solidFill>
              </a:rPr>
              <a:t>Personification: giving human-like qualities to an object, animal or idea</a:t>
            </a:r>
          </a:p>
          <a:p>
            <a:pPr lvl="1"/>
            <a:r>
              <a:rPr lang="en-US" b="1" dirty="0" smtClean="0">
                <a:solidFill>
                  <a:schemeClr val="bg1"/>
                </a:solidFill>
              </a:rPr>
              <a:t>“Death grinned at me.”</a:t>
            </a:r>
          </a:p>
          <a:p>
            <a:pPr lvl="1"/>
            <a:r>
              <a:rPr lang="en-US" b="1" dirty="0" smtClean="0">
                <a:solidFill>
                  <a:schemeClr val="bg1"/>
                </a:solidFill>
              </a:rPr>
              <a:t>“The moon shivered behind the cloud.”</a:t>
            </a:r>
            <a:endParaRPr lang="en-US" b="1" dirty="0">
              <a:solidFill>
                <a:schemeClr val="bg1"/>
              </a:solidFill>
            </a:endParaRPr>
          </a:p>
          <a:p>
            <a:r>
              <a:rPr lang="en-US" dirty="0" smtClean="0">
                <a:solidFill>
                  <a:schemeClr val="bg1"/>
                </a:solidFill>
              </a:rPr>
              <a:t>Onomatopoeia: use of words whose sounds echo their meanings</a:t>
            </a:r>
          </a:p>
          <a:p>
            <a:pPr lvl="1"/>
            <a:r>
              <a:rPr lang="en-US" b="1" dirty="0" smtClean="0">
                <a:solidFill>
                  <a:schemeClr val="bg1"/>
                </a:solidFill>
              </a:rPr>
              <a:t>Buzz, whisper, gargle, pop, boom </a:t>
            </a:r>
            <a:endParaRPr lang="en-US" b="1" dirty="0">
              <a:solidFill>
                <a:schemeClr val="bg1"/>
              </a:solidFill>
            </a:endParaRPr>
          </a:p>
          <a:p>
            <a:r>
              <a:rPr lang="en-US" dirty="0">
                <a:solidFill>
                  <a:schemeClr val="bg1"/>
                </a:solidFill>
              </a:rPr>
              <a:t>Hyperbole: obvious  and intentional exaggeration</a:t>
            </a:r>
          </a:p>
          <a:p>
            <a:pPr lvl="1"/>
            <a:r>
              <a:rPr lang="en-US" b="1" dirty="0">
                <a:solidFill>
                  <a:schemeClr val="bg1"/>
                </a:solidFill>
              </a:rPr>
              <a:t>“to wait an eternity”</a:t>
            </a:r>
          </a:p>
          <a:p>
            <a:r>
              <a:rPr lang="en-US" dirty="0" smtClean="0">
                <a:solidFill>
                  <a:schemeClr val="bg1"/>
                </a:solidFill>
              </a:rPr>
              <a:t>Idiom: an expression whose meaning is different from the LITERAL meaning</a:t>
            </a:r>
          </a:p>
          <a:p>
            <a:pPr lvl="1"/>
            <a:r>
              <a:rPr lang="en-US" b="1" dirty="0" smtClean="0">
                <a:solidFill>
                  <a:schemeClr val="bg1"/>
                </a:solidFill>
              </a:rPr>
              <a:t>“My dad FLIPPED OUT on me last night.” </a:t>
            </a:r>
          </a:p>
          <a:p>
            <a:r>
              <a:rPr lang="en-US" dirty="0" smtClean="0">
                <a:solidFill>
                  <a:schemeClr val="bg1"/>
                </a:solidFill>
              </a:rPr>
              <a:t>Oxymoron: using two contradictory words together to describe something</a:t>
            </a:r>
          </a:p>
          <a:p>
            <a:pPr lvl="1"/>
            <a:r>
              <a:rPr lang="en-US" dirty="0" smtClean="0">
                <a:solidFill>
                  <a:schemeClr val="bg1"/>
                </a:solidFill>
              </a:rPr>
              <a:t>Jumbo shrimp</a:t>
            </a:r>
          </a:p>
          <a:p>
            <a:pPr lvl="1"/>
            <a:r>
              <a:rPr lang="en-US" dirty="0" smtClean="0">
                <a:solidFill>
                  <a:schemeClr val="bg1"/>
                </a:solidFill>
              </a:rPr>
              <a:t>Bright smoke </a:t>
            </a:r>
          </a:p>
          <a:p>
            <a:pPr lvl="1"/>
            <a:r>
              <a:rPr lang="en-US" dirty="0" smtClean="0">
                <a:solidFill>
                  <a:schemeClr val="bg1"/>
                </a:solidFill>
              </a:rPr>
              <a:t>Loving hate</a:t>
            </a: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3516338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3905" y="316029"/>
            <a:ext cx="7556313" cy="1116106"/>
          </a:xfrm>
        </p:spPr>
        <p:txBody>
          <a:bodyPr/>
          <a:lstStyle/>
          <a:p>
            <a:r>
              <a:rPr lang="en-US" dirty="0" smtClean="0"/>
              <a:t>Figurative Language</a:t>
            </a:r>
            <a:endParaRPr lang="en-US" dirty="0"/>
          </a:p>
        </p:txBody>
      </p:sp>
      <p:sp>
        <p:nvSpPr>
          <p:cNvPr id="3" name="Content Placeholder 2"/>
          <p:cNvSpPr>
            <a:spLocks noGrp="1"/>
          </p:cNvSpPr>
          <p:nvPr>
            <p:ph idx="1"/>
          </p:nvPr>
        </p:nvSpPr>
        <p:spPr>
          <a:xfrm>
            <a:off x="703905" y="1179440"/>
            <a:ext cx="8863867" cy="4949706"/>
          </a:xfrm>
        </p:spPr>
        <p:txBody>
          <a:bodyPr/>
          <a:lstStyle/>
          <a:p>
            <a:pPr marL="0" indent="0">
              <a:spcBef>
                <a:spcPts val="0"/>
              </a:spcBef>
              <a:buNone/>
            </a:pPr>
            <a:r>
              <a:rPr lang="en-US" sz="2400" dirty="0">
                <a:latin typeface="Apple Casual"/>
                <a:cs typeface="Apple Casual"/>
              </a:rPr>
              <a:t>Stark naked flower stalks</a:t>
            </a:r>
          </a:p>
          <a:p>
            <a:pPr marL="0" indent="0">
              <a:spcBef>
                <a:spcPts val="0"/>
              </a:spcBef>
              <a:buNone/>
            </a:pPr>
            <a:r>
              <a:rPr lang="en-US" sz="2800" b="1" i="1" u="sng" dirty="0">
                <a:solidFill>
                  <a:srgbClr val="008000"/>
                </a:solidFill>
                <a:latin typeface="Apple Casual"/>
                <a:cs typeface="Apple Casual"/>
              </a:rPr>
              <a:t>S</a:t>
            </a:r>
            <a:r>
              <a:rPr lang="en-US" sz="2800" b="1" i="1" dirty="0">
                <a:solidFill>
                  <a:srgbClr val="008000"/>
                </a:solidFill>
                <a:latin typeface="Apple Casual"/>
                <a:cs typeface="Apple Casual"/>
              </a:rPr>
              <a:t>tand </a:t>
            </a:r>
            <a:r>
              <a:rPr lang="en-US" sz="2800" b="1" i="1" u="sng" dirty="0">
                <a:solidFill>
                  <a:srgbClr val="008000"/>
                </a:solidFill>
                <a:latin typeface="Apple Casual"/>
                <a:cs typeface="Apple Casual"/>
              </a:rPr>
              <a:t>s</a:t>
            </a:r>
            <a:r>
              <a:rPr lang="en-US" sz="2800" b="1" i="1" dirty="0">
                <a:solidFill>
                  <a:srgbClr val="008000"/>
                </a:solidFill>
                <a:latin typeface="Apple Casual"/>
                <a:cs typeface="Apple Casual"/>
              </a:rPr>
              <a:t>hivering </a:t>
            </a:r>
            <a:r>
              <a:rPr lang="en-US" sz="2400" dirty="0">
                <a:latin typeface="Apple Casual"/>
                <a:cs typeface="Apple Casual"/>
              </a:rPr>
              <a:t>in the wind</a:t>
            </a:r>
            <a:r>
              <a:rPr lang="en-US" sz="2400" dirty="0" smtClean="0">
                <a:latin typeface="Apple Casual"/>
                <a:cs typeface="Apple Casual"/>
              </a:rPr>
              <a:t>. </a:t>
            </a:r>
            <a:r>
              <a:rPr lang="en-US" sz="2800" dirty="0" smtClean="0">
                <a:solidFill>
                  <a:srgbClr val="008000"/>
                </a:solidFill>
                <a:latin typeface="Apple Casual"/>
                <a:cs typeface="Apple Casual"/>
              </a:rPr>
              <a:t>(ALLITERATION)</a:t>
            </a:r>
            <a:endParaRPr lang="en-US" sz="2800" dirty="0">
              <a:latin typeface="Apple Casual"/>
              <a:cs typeface="Apple Casual"/>
            </a:endParaRPr>
          </a:p>
          <a:p>
            <a:pPr marL="0" indent="0">
              <a:spcBef>
                <a:spcPts val="0"/>
              </a:spcBef>
              <a:buNone/>
            </a:pPr>
            <a:r>
              <a:rPr lang="en-US" sz="2400" dirty="0">
                <a:latin typeface="Apple Casual"/>
                <a:cs typeface="Apple Casual"/>
              </a:rPr>
              <a:t>The cheerless sun hides its black light</a:t>
            </a:r>
          </a:p>
          <a:p>
            <a:pPr marL="0" indent="0">
              <a:spcBef>
                <a:spcPts val="0"/>
              </a:spcBef>
              <a:buNone/>
            </a:pPr>
            <a:r>
              <a:rPr lang="en-US" sz="2400" dirty="0">
                <a:latin typeface="Apple Casual"/>
                <a:cs typeface="Apple Casual"/>
              </a:rPr>
              <a:t>Behind bleak, angry clouds,</a:t>
            </a:r>
          </a:p>
          <a:p>
            <a:pPr marL="0" indent="0">
              <a:spcBef>
                <a:spcPts val="0"/>
              </a:spcBef>
              <a:buNone/>
            </a:pPr>
            <a:r>
              <a:rPr lang="en-US" sz="2400" b="1" i="1" u="sng" dirty="0">
                <a:solidFill>
                  <a:schemeClr val="accent1"/>
                </a:solidFill>
                <a:latin typeface="Apple Casual"/>
                <a:cs typeface="Apple Casual"/>
              </a:rPr>
              <a:t>While trees vainly </a:t>
            </a:r>
            <a:r>
              <a:rPr lang="en-US" sz="2400" b="1" i="1" u="sng" dirty="0" smtClean="0">
                <a:solidFill>
                  <a:schemeClr val="accent1"/>
                </a:solidFill>
                <a:latin typeface="Apple Casual"/>
                <a:cs typeface="Apple Casual"/>
              </a:rPr>
              <a:t>try to </a:t>
            </a:r>
            <a:r>
              <a:rPr lang="en-US" sz="2400" b="1" i="1" u="sng" dirty="0">
                <a:solidFill>
                  <a:schemeClr val="accent1"/>
                </a:solidFill>
                <a:latin typeface="Apple Casual"/>
                <a:cs typeface="Apple Casual"/>
              </a:rPr>
              <a:t>catch their escaping leaves</a:t>
            </a:r>
            <a:r>
              <a:rPr lang="en-US" sz="2400" b="1" i="1" u="sng" dirty="0" smtClean="0">
                <a:solidFill>
                  <a:schemeClr val="accent1"/>
                </a:solidFill>
                <a:latin typeface="Apple Casual"/>
                <a:cs typeface="Apple Casual"/>
              </a:rPr>
              <a:t>.</a:t>
            </a:r>
            <a:r>
              <a:rPr lang="en-US" sz="2400" b="1" i="1" dirty="0" smtClean="0">
                <a:solidFill>
                  <a:schemeClr val="accent1"/>
                </a:solidFill>
                <a:latin typeface="Apple Casual"/>
                <a:cs typeface="Apple Casual"/>
              </a:rPr>
              <a:t> </a:t>
            </a:r>
            <a:r>
              <a:rPr lang="en-US" sz="2400" dirty="0" smtClean="0">
                <a:solidFill>
                  <a:schemeClr val="accent1"/>
                </a:solidFill>
                <a:latin typeface="Apple Casual"/>
                <a:cs typeface="Apple Casual"/>
              </a:rPr>
              <a:t>(PERSONIFICATION)</a:t>
            </a:r>
            <a:endParaRPr lang="en-US" sz="2400" b="1" i="1" u="sng" dirty="0">
              <a:solidFill>
                <a:schemeClr val="accent1"/>
              </a:solidFill>
              <a:latin typeface="Apple Casual"/>
              <a:cs typeface="Apple Casual"/>
            </a:endParaRPr>
          </a:p>
          <a:p>
            <a:pPr marL="0" indent="0">
              <a:spcBef>
                <a:spcPts val="0"/>
              </a:spcBef>
              <a:buNone/>
            </a:pPr>
            <a:r>
              <a:rPr lang="en-US" sz="2400" dirty="0">
                <a:latin typeface="Apple Casual"/>
                <a:cs typeface="Apple Casual"/>
              </a:rPr>
              <a:t>Carpets of grass turn </a:t>
            </a:r>
            <a:r>
              <a:rPr lang="en-US" sz="2400" dirty="0" smtClean="0">
                <a:latin typeface="Apple Casual"/>
                <a:cs typeface="Apple Casual"/>
              </a:rPr>
              <a:t>brown and snap,</a:t>
            </a:r>
            <a:endParaRPr lang="en-US" sz="2400" dirty="0">
              <a:latin typeface="Apple Casual"/>
              <a:cs typeface="Apple Casual"/>
            </a:endParaRPr>
          </a:p>
          <a:p>
            <a:pPr marL="0" indent="0">
              <a:spcBef>
                <a:spcPts val="0"/>
              </a:spcBef>
              <a:buNone/>
            </a:pPr>
            <a:r>
              <a:rPr lang="en-US" sz="2400" dirty="0">
                <a:latin typeface="Apple Casual"/>
                <a:cs typeface="Apple Casual"/>
              </a:rPr>
              <a:t>Blending morosely with the dreary day.</a:t>
            </a:r>
          </a:p>
          <a:p>
            <a:pPr marL="0" indent="0">
              <a:spcBef>
                <a:spcPts val="0"/>
              </a:spcBef>
              <a:buNone/>
            </a:pPr>
            <a:r>
              <a:rPr lang="en-US" sz="2800" b="1" i="1" u="sng" dirty="0">
                <a:solidFill>
                  <a:schemeClr val="accent5"/>
                </a:solidFill>
                <a:latin typeface="Apple Casual"/>
                <a:cs typeface="Apple Casual"/>
              </a:rPr>
              <a:t>Winter seems the death of life forever</a:t>
            </a:r>
            <a:r>
              <a:rPr lang="en-US" sz="2400" dirty="0" smtClean="0">
                <a:solidFill>
                  <a:srgbClr val="F7901E"/>
                </a:solidFill>
                <a:latin typeface="Apple Casual"/>
                <a:cs typeface="Apple Casual"/>
              </a:rPr>
              <a:t>.</a:t>
            </a:r>
            <a:r>
              <a:rPr lang="en-US" sz="2800" b="1" dirty="0" smtClean="0">
                <a:solidFill>
                  <a:srgbClr val="F7901E"/>
                </a:solidFill>
                <a:latin typeface="Apple Casual"/>
                <a:cs typeface="Apple Casual"/>
              </a:rPr>
              <a:t>(HYPERBOLE)</a:t>
            </a:r>
            <a:endParaRPr lang="en-US" sz="2800" b="1" dirty="0">
              <a:solidFill>
                <a:srgbClr val="F7901E"/>
              </a:solidFill>
              <a:latin typeface="Apple Casual"/>
              <a:cs typeface="Apple Casual"/>
            </a:endParaRPr>
          </a:p>
          <a:p>
            <a:pPr marL="0" indent="0">
              <a:buNone/>
            </a:pPr>
            <a:endParaRPr lang="en-US" dirty="0"/>
          </a:p>
        </p:txBody>
      </p:sp>
    </p:spTree>
    <p:extLst>
      <p:ext uri="{BB962C8B-B14F-4D97-AF65-F5344CB8AC3E}">
        <p14:creationId xmlns:p14="http://schemas.microsoft.com/office/powerpoint/2010/main" val="14843656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dirty="0" smtClean="0"/>
              <a:t>How can we describe this picture using </a:t>
            </a:r>
            <a:r>
              <a:rPr lang="en-US" b="1" i="1" dirty="0" smtClean="0">
                <a:solidFill>
                  <a:srgbClr val="FFFF00"/>
                </a:solidFill>
              </a:rPr>
              <a:t>IMAGERY</a:t>
            </a:r>
            <a:r>
              <a:rPr lang="en-US" b="1" i="1" dirty="0" smtClean="0"/>
              <a:t>?</a:t>
            </a:r>
            <a:endParaRPr lang="en-US" b="1" i="1" dirty="0"/>
          </a:p>
        </p:txBody>
      </p:sp>
      <p:sp>
        <p:nvSpPr>
          <p:cNvPr id="5" name="Content Placeholder 4"/>
          <p:cNvSpPr>
            <a:spLocks noGrp="1"/>
          </p:cNvSpPr>
          <p:nvPr>
            <p:ph sz="half" idx="1"/>
          </p:nvPr>
        </p:nvSpPr>
        <p:spPr>
          <a:xfrm>
            <a:off x="257238" y="1768250"/>
            <a:ext cx="4019340" cy="4902877"/>
          </a:xfrm>
        </p:spPr>
        <p:txBody>
          <a:bodyPr>
            <a:normAutofit fontScale="32500" lnSpcReduction="20000"/>
          </a:bodyPr>
          <a:lstStyle/>
          <a:p>
            <a:pPr marL="0" indent="0">
              <a:buNone/>
            </a:pPr>
            <a:r>
              <a:rPr lang="en-US" sz="4800" b="1" dirty="0" smtClean="0">
                <a:solidFill>
                  <a:srgbClr val="663366"/>
                </a:solidFill>
              </a:rPr>
              <a:t>It was getting stormy.</a:t>
            </a:r>
          </a:p>
          <a:p>
            <a:pPr marL="0" indent="0">
              <a:buNone/>
            </a:pPr>
            <a:r>
              <a:rPr lang="en-US" sz="4800" i="1" u="sng" dirty="0" smtClean="0">
                <a:solidFill>
                  <a:srgbClr val="663366"/>
                </a:solidFill>
              </a:rPr>
              <a:t>The wind punched around us as we walked on.  Sand moving beneath us, rain slowly speckling us as the night sky deceptively led our way to safety. </a:t>
            </a:r>
          </a:p>
          <a:p>
            <a:pPr marL="0" indent="0">
              <a:buNone/>
            </a:pPr>
            <a:r>
              <a:rPr lang="en-US" sz="4800" b="1" dirty="0" smtClean="0">
                <a:solidFill>
                  <a:srgbClr val="663366"/>
                </a:solidFill>
              </a:rPr>
              <a:t>The ocean was dark.</a:t>
            </a:r>
          </a:p>
          <a:p>
            <a:pPr marL="0" indent="0">
              <a:buNone/>
            </a:pPr>
            <a:r>
              <a:rPr lang="en-US" sz="4800" i="1" u="sng" dirty="0" smtClean="0">
                <a:solidFill>
                  <a:srgbClr val="663366"/>
                </a:solidFill>
              </a:rPr>
              <a:t>The deep, navy waves splashed upon the beach and appeared to become night itself as it pulled rocks away and into the depths, never to be seen again.</a:t>
            </a:r>
          </a:p>
          <a:p>
            <a:pPr marL="0" indent="0">
              <a:buNone/>
            </a:pPr>
            <a:r>
              <a:rPr lang="en-US" sz="4800" b="1" dirty="0" smtClean="0">
                <a:solidFill>
                  <a:srgbClr val="663366"/>
                </a:solidFill>
              </a:rPr>
              <a:t>The sand was filled with rocks.</a:t>
            </a:r>
          </a:p>
          <a:p>
            <a:pPr marL="0" indent="0">
              <a:buNone/>
            </a:pPr>
            <a:r>
              <a:rPr lang="en-US" sz="4800" i="1" u="sng" dirty="0" smtClean="0">
                <a:solidFill>
                  <a:srgbClr val="663366"/>
                </a:solidFill>
              </a:rPr>
              <a:t>Rocks filled the beach like sharp daggers waiting for an unhappy victim.  Their smooth outsides glinted in the moon light convincing you of their innocence only to shock you back into reality with a sting and everlasting reminder of your naivety.  </a:t>
            </a:r>
          </a:p>
          <a:p>
            <a:pPr marL="0" indent="0">
              <a:buNone/>
            </a:pPr>
            <a:endParaRPr lang="en-US" i="1" u="sng" dirty="0" smtClean="0">
              <a:solidFill>
                <a:srgbClr val="663366"/>
              </a:solidFill>
            </a:endParaRPr>
          </a:p>
          <a:p>
            <a:pPr marL="0" indent="0">
              <a:buNone/>
            </a:pPr>
            <a:endParaRPr lang="en-US" b="1" dirty="0" smtClean="0">
              <a:solidFill>
                <a:srgbClr val="663366"/>
              </a:solidFill>
            </a:endParaRPr>
          </a:p>
          <a:p>
            <a:pPr marL="0" indent="0">
              <a:buNone/>
            </a:pPr>
            <a:endParaRPr lang="en-US" b="1" dirty="0" smtClean="0">
              <a:solidFill>
                <a:srgbClr val="663366"/>
              </a:solidFill>
            </a:endParaRPr>
          </a:p>
          <a:p>
            <a:pPr marL="0" indent="0">
              <a:buNone/>
            </a:pPr>
            <a:endParaRPr lang="en-US" b="1" i="1" dirty="0" smtClean="0">
              <a:solidFill>
                <a:srgbClr val="663366"/>
              </a:solidFill>
            </a:endParaRPr>
          </a:p>
          <a:p>
            <a:pPr marL="0" indent="0">
              <a:buNone/>
            </a:pPr>
            <a:endParaRPr lang="en-US" i="1" u="sng" dirty="0">
              <a:solidFill>
                <a:schemeClr val="bg1"/>
              </a:solidFill>
            </a:endParaRPr>
          </a:p>
          <a:p>
            <a:pPr marL="0" indent="0">
              <a:buNone/>
            </a:pPr>
            <a:endParaRPr lang="en-US" i="1" u="sng" dirty="0" smtClean="0">
              <a:solidFill>
                <a:schemeClr val="bg1"/>
              </a:solidFill>
            </a:endParaRPr>
          </a:p>
          <a:p>
            <a:pPr marL="0" indent="0">
              <a:buNone/>
            </a:pPr>
            <a:endParaRPr lang="en-US" dirty="0" smtClean="0">
              <a:solidFill>
                <a:schemeClr val="bg1"/>
              </a:solidFill>
            </a:endParaRPr>
          </a:p>
        </p:txBody>
      </p:sp>
      <p:pic>
        <p:nvPicPr>
          <p:cNvPr id="6" name="Content Placeholder 6"/>
          <p:cNvPicPr>
            <a:picLocks noGrp="1" noChangeAspect="1"/>
          </p:cNvPicPr>
          <p:nvPr>
            <p:ph sz="half" idx="2"/>
          </p:nvPr>
        </p:nvPicPr>
        <p:blipFill>
          <a:blip r:embed="rId2" cstate="print">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388740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latin typeface="Earwig Factory" pitchFamily="2" charset="0"/>
              </a:rPr>
              <a:t>Showing and Telling</a:t>
            </a:r>
            <a:endParaRPr lang="en-US" sz="6000" dirty="0">
              <a:latin typeface="Earwig Factory" pitchFamily="2" charset="0"/>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sz="3600" b="1" dirty="0" smtClean="0"/>
              <a:t>Imagery helps the author SHOW not TELL</a:t>
            </a:r>
          </a:p>
          <a:p>
            <a:pPr marL="0" indent="0">
              <a:buNone/>
            </a:pPr>
            <a:endParaRPr lang="en-US" sz="2300" b="1" dirty="0" smtClean="0"/>
          </a:p>
          <a:p>
            <a:pPr>
              <a:buFont typeface="Wingdings" pitchFamily="2" charset="2"/>
              <a:buChar char="v"/>
            </a:pPr>
            <a:r>
              <a:rPr lang="en-US" sz="2300" b="1" dirty="0" smtClean="0">
                <a:solidFill>
                  <a:srgbClr val="663366"/>
                </a:solidFill>
              </a:rPr>
              <a:t>What is </a:t>
            </a:r>
            <a:r>
              <a:rPr lang="en-US" sz="2300" b="1" u="sng" dirty="0" smtClean="0">
                <a:solidFill>
                  <a:schemeClr val="accent6"/>
                </a:solidFill>
              </a:rPr>
              <a:t>showing and telling</a:t>
            </a:r>
            <a:r>
              <a:rPr lang="en-US" sz="2300" dirty="0" smtClean="0"/>
              <a:t>? </a:t>
            </a:r>
          </a:p>
          <a:p>
            <a:pPr marL="0" indent="0">
              <a:buNone/>
            </a:pPr>
            <a:r>
              <a:rPr lang="en-US" sz="2300" dirty="0" smtClean="0">
                <a:solidFill>
                  <a:srgbClr val="663366"/>
                </a:solidFill>
                <a:latin typeface="Estrangelo Edessa" pitchFamily="66" charset="0"/>
                <a:cs typeface="Estrangelo Edessa" pitchFamily="66" charset="0"/>
              </a:rPr>
              <a:t>Telling is basic description:</a:t>
            </a:r>
          </a:p>
          <a:p>
            <a:pPr marL="0" indent="0">
              <a:buNone/>
            </a:pPr>
            <a:r>
              <a:rPr lang="en-US" sz="2300" dirty="0" smtClean="0">
                <a:solidFill>
                  <a:srgbClr val="663366"/>
                </a:solidFill>
                <a:latin typeface="Aharoni" pitchFamily="2" charset="-79"/>
                <a:cs typeface="Aharoni" pitchFamily="2" charset="-79"/>
              </a:rPr>
              <a:t>“Willis broke his leg.”</a:t>
            </a:r>
          </a:p>
          <a:p>
            <a:pPr marL="0" indent="0">
              <a:buNone/>
            </a:pPr>
            <a:endParaRPr lang="en-US" sz="2300" dirty="0">
              <a:solidFill>
                <a:srgbClr val="663366"/>
              </a:solidFill>
              <a:latin typeface="Aharoni" pitchFamily="2" charset="-79"/>
              <a:cs typeface="Aharoni" pitchFamily="2" charset="-79"/>
            </a:endParaRPr>
          </a:p>
          <a:p>
            <a:pPr marL="0" indent="0">
              <a:buNone/>
            </a:pPr>
            <a:r>
              <a:rPr lang="en-US" sz="2300" dirty="0" smtClean="0">
                <a:solidFill>
                  <a:srgbClr val="663366"/>
                </a:solidFill>
                <a:latin typeface="Estrangelo Edessa" pitchFamily="66" charset="0"/>
                <a:cs typeface="Estrangelo Edessa" pitchFamily="66" charset="0"/>
              </a:rPr>
              <a:t>In </a:t>
            </a:r>
            <a:r>
              <a:rPr lang="en-US" sz="2300" i="1" dirty="0" smtClean="0">
                <a:solidFill>
                  <a:srgbClr val="663366"/>
                </a:solidFill>
                <a:latin typeface="Estrangelo Edessa" pitchFamily="66" charset="0"/>
                <a:cs typeface="Estrangelo Edessa" pitchFamily="66" charset="0"/>
              </a:rPr>
              <a:t>showing</a:t>
            </a:r>
            <a:r>
              <a:rPr lang="en-US" sz="2300" dirty="0" smtClean="0">
                <a:solidFill>
                  <a:srgbClr val="663366"/>
                </a:solidFill>
                <a:latin typeface="Estrangelo Edessa" pitchFamily="66" charset="0"/>
                <a:cs typeface="Estrangelo Edessa" pitchFamily="66" charset="0"/>
              </a:rPr>
              <a:t>, the character </a:t>
            </a:r>
            <a:r>
              <a:rPr lang="en-US" sz="2300" i="1" dirty="0" smtClean="0">
                <a:solidFill>
                  <a:srgbClr val="663366"/>
                </a:solidFill>
                <a:latin typeface="Estrangelo Edessa" pitchFamily="66" charset="0"/>
                <a:cs typeface="Estrangelo Edessa" pitchFamily="66" charset="0"/>
              </a:rPr>
              <a:t>is </a:t>
            </a:r>
            <a:r>
              <a:rPr lang="en-US" sz="2300" dirty="0" smtClean="0">
                <a:solidFill>
                  <a:srgbClr val="663366"/>
                </a:solidFill>
                <a:latin typeface="Estrangelo Edessa" pitchFamily="66" charset="0"/>
                <a:cs typeface="Estrangelo Edessa" pitchFamily="66" charset="0"/>
              </a:rPr>
              <a:t>what you say he is:</a:t>
            </a:r>
          </a:p>
          <a:p>
            <a:pPr marL="0" indent="0">
              <a:buNone/>
            </a:pPr>
            <a:r>
              <a:rPr lang="en-US" sz="2300" dirty="0" smtClean="0">
                <a:solidFill>
                  <a:srgbClr val="663366"/>
                </a:solidFill>
                <a:latin typeface="Aharoni" pitchFamily="2" charset="-79"/>
                <a:cs typeface="Aharoni" pitchFamily="2" charset="-79"/>
              </a:rPr>
              <a:t>“Willis’s bare bone stuck out from his pale skin</a:t>
            </a:r>
            <a:r>
              <a:rPr lang="en-US" sz="2300" dirty="0" smtClean="0">
                <a:solidFill>
                  <a:schemeClr val="bg1"/>
                </a:solidFill>
                <a:latin typeface="Aharoni" pitchFamily="2" charset="-79"/>
                <a:cs typeface="Aharoni" pitchFamily="2" charset="-79"/>
              </a:rPr>
              <a:t>.</a:t>
            </a:r>
            <a:r>
              <a:rPr lang="en-US" dirty="0" smtClean="0">
                <a:solidFill>
                  <a:schemeClr val="bg1"/>
                </a:solidFill>
                <a:latin typeface="Aharoni" pitchFamily="2" charset="-79"/>
                <a:cs typeface="Aharoni" pitchFamily="2" charset="-79"/>
              </a:rPr>
              <a:t>”</a:t>
            </a:r>
          </a:p>
        </p:txBody>
      </p:sp>
    </p:spTree>
    <p:extLst>
      <p:ext uri="{BB962C8B-B14F-4D97-AF65-F5344CB8AC3E}">
        <p14:creationId xmlns:p14="http://schemas.microsoft.com/office/powerpoint/2010/main" val="318713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“Show don’t TELL!”</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3"/>
                </a:solidFill>
              </a:rPr>
              <a:t>TELL:</a:t>
            </a:r>
          </a:p>
          <a:p>
            <a:pPr marL="514350" indent="-514350">
              <a:buFont typeface="+mj-lt"/>
              <a:buAutoNum type="arabicPeriod"/>
            </a:pPr>
            <a:r>
              <a:rPr lang="en-US" dirty="0" smtClean="0">
                <a:solidFill>
                  <a:schemeClr val="accent3"/>
                </a:solidFill>
              </a:rPr>
              <a:t>My nose was running and my stomach was hurting.</a:t>
            </a:r>
          </a:p>
          <a:p>
            <a:pPr marL="514350" indent="-514350">
              <a:buFont typeface="+mj-lt"/>
              <a:buAutoNum type="arabicPeriod"/>
            </a:pPr>
            <a:r>
              <a:rPr lang="en-US" dirty="0" smtClean="0">
                <a:solidFill>
                  <a:schemeClr val="accent3"/>
                </a:solidFill>
              </a:rPr>
              <a:t>The girl was rude.</a:t>
            </a:r>
          </a:p>
          <a:p>
            <a:pPr marL="0" indent="0">
              <a:buNone/>
            </a:pPr>
            <a:endParaRPr lang="en-US" dirty="0" smtClean="0">
              <a:solidFill>
                <a:schemeClr val="accent3"/>
              </a:solidFill>
            </a:endParaRPr>
          </a:p>
          <a:p>
            <a:pPr marL="0" indent="0">
              <a:buNone/>
            </a:pPr>
            <a:endParaRPr lang="en-US" b="1" dirty="0" smtClean="0">
              <a:solidFill>
                <a:schemeClr val="accent3"/>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65653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“Show don’t TELL” HONORS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666699"/>
                </a:solidFill>
              </a:rPr>
              <a:t>TELL:</a:t>
            </a:r>
          </a:p>
          <a:p>
            <a:pPr marL="514350" indent="-514350">
              <a:buAutoNum type="arabicPeriod"/>
            </a:pPr>
            <a:r>
              <a:rPr lang="en-US" dirty="0" smtClean="0">
                <a:solidFill>
                  <a:srgbClr val="666699"/>
                </a:solidFill>
              </a:rPr>
              <a:t>Sick person</a:t>
            </a:r>
          </a:p>
          <a:p>
            <a:pPr marL="514350" indent="-514350">
              <a:buAutoNum type="arabicPeriod"/>
            </a:pPr>
            <a:r>
              <a:rPr lang="en-US" dirty="0" smtClean="0">
                <a:solidFill>
                  <a:srgbClr val="666699"/>
                </a:solidFill>
              </a:rPr>
              <a:t>Rude person</a:t>
            </a:r>
          </a:p>
          <a:p>
            <a:pPr marL="514350" indent="-514350">
              <a:buAutoNum type="arabicPeriod"/>
            </a:pPr>
            <a:r>
              <a:rPr lang="en-US" dirty="0" smtClean="0">
                <a:solidFill>
                  <a:srgbClr val="666699"/>
                </a:solidFill>
              </a:rPr>
              <a:t>Football Game</a:t>
            </a:r>
          </a:p>
          <a:p>
            <a:pPr marL="514350" indent="-514350">
              <a:buAutoNum type="arabicPeriod"/>
            </a:pPr>
            <a:r>
              <a:rPr lang="en-US" dirty="0" smtClean="0">
                <a:solidFill>
                  <a:srgbClr val="666699"/>
                </a:solidFill>
              </a:rPr>
              <a:t>Stormy Night</a:t>
            </a:r>
          </a:p>
          <a:p>
            <a:pPr marL="514350" indent="-514350">
              <a:buAutoNum type="arabicPeriod"/>
            </a:pPr>
            <a:endParaRPr lang="en-US" dirty="0">
              <a:solidFill>
                <a:srgbClr val="666699"/>
              </a:solidFill>
            </a:endParaRPr>
          </a:p>
          <a:p>
            <a:pPr marL="0" indent="0">
              <a:buNone/>
            </a:pPr>
            <a:r>
              <a:rPr lang="en-US" b="1" dirty="0" smtClean="0">
                <a:solidFill>
                  <a:srgbClr val="666699"/>
                </a:solidFill>
              </a:rPr>
              <a:t>Make up your own SHOW for each of these examples!</a:t>
            </a:r>
            <a:endParaRPr lang="en-US" b="1" dirty="0">
              <a:solidFill>
                <a:srgbClr val="666699"/>
              </a:solidFill>
            </a:endParaRPr>
          </a:p>
        </p:txBody>
      </p:sp>
    </p:spTree>
    <p:extLst>
      <p:ext uri="{BB962C8B-B14F-4D97-AF65-F5344CB8AC3E}">
        <p14:creationId xmlns:p14="http://schemas.microsoft.com/office/powerpoint/2010/main" val="414900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555" y="835649"/>
            <a:ext cx="3255264" cy="1162050"/>
          </a:xfrm>
        </p:spPr>
        <p:txBody>
          <a:bodyPr>
            <a:noAutofit/>
          </a:bodyPr>
          <a:lstStyle/>
          <a:p>
            <a:pPr algn="ctr"/>
            <a:r>
              <a:rPr lang="en-US" sz="7200" dirty="0" smtClean="0"/>
              <a:t>Try it!</a:t>
            </a:r>
            <a:endParaRPr lang="en-US" sz="7200" dirty="0"/>
          </a:p>
        </p:txBody>
      </p:sp>
      <p:sp>
        <p:nvSpPr>
          <p:cNvPr id="5" name="Text Placeholder 4"/>
          <p:cNvSpPr>
            <a:spLocks noGrp="1"/>
          </p:cNvSpPr>
          <p:nvPr>
            <p:ph type="body" sz="half" idx="2"/>
          </p:nvPr>
        </p:nvSpPr>
        <p:spPr>
          <a:xfrm>
            <a:off x="380555" y="2287049"/>
            <a:ext cx="3255264" cy="2392363"/>
          </a:xfrm>
        </p:spPr>
        <p:txBody>
          <a:bodyPr>
            <a:noAutofit/>
          </a:bodyPr>
          <a:lstStyle/>
          <a:p>
            <a:pPr algn="ctr"/>
            <a:r>
              <a:rPr lang="en-US" sz="2800" dirty="0" smtClean="0">
                <a:solidFill>
                  <a:schemeClr val="bg1"/>
                </a:solidFill>
                <a:latin typeface="Estrangelo Edessa" pitchFamily="66" charset="0"/>
                <a:cs typeface="Estrangelo Edessa" pitchFamily="66" charset="0"/>
              </a:rPr>
              <a:t>Create </a:t>
            </a:r>
            <a:r>
              <a:rPr lang="en-US" sz="2800" b="1" u="sng" dirty="0" smtClean="0">
                <a:solidFill>
                  <a:schemeClr val="bg1"/>
                </a:solidFill>
                <a:latin typeface="Estrangelo Edessa" pitchFamily="66" charset="0"/>
                <a:cs typeface="Estrangelo Edessa" pitchFamily="66" charset="0"/>
              </a:rPr>
              <a:t>5</a:t>
            </a:r>
            <a:r>
              <a:rPr lang="en-US" sz="2800" dirty="0" smtClean="0">
                <a:solidFill>
                  <a:schemeClr val="bg1"/>
                </a:solidFill>
                <a:latin typeface="Estrangelo Edessa" pitchFamily="66" charset="0"/>
                <a:cs typeface="Estrangelo Edessa" pitchFamily="66" charset="0"/>
              </a:rPr>
              <a:t> sentences describing this picture. Use each of the senses once! You will have to be </a:t>
            </a:r>
            <a:r>
              <a:rPr lang="en-US" sz="2800" b="1" u="sng" dirty="0" smtClean="0">
                <a:solidFill>
                  <a:schemeClr val="bg1"/>
                </a:solidFill>
                <a:latin typeface="Estrangelo Edessa" pitchFamily="66" charset="0"/>
                <a:cs typeface="Estrangelo Edessa" pitchFamily="66" charset="0"/>
              </a:rPr>
              <a:t>creative. </a:t>
            </a:r>
            <a:r>
              <a:rPr lang="en-US" sz="2800" dirty="0" smtClean="0">
                <a:solidFill>
                  <a:schemeClr val="bg1"/>
                </a:solidFill>
                <a:latin typeface="Estrangelo Edessa" pitchFamily="66" charset="0"/>
                <a:cs typeface="Estrangelo Edessa" pitchFamily="66" charset="0"/>
              </a:rPr>
              <a:t>(sight, sound, touch, smell, taste)</a:t>
            </a:r>
            <a:endParaRPr lang="en-US" sz="2800" dirty="0">
              <a:solidFill>
                <a:schemeClr val="bg1"/>
              </a:solidFill>
              <a:latin typeface="Estrangelo Edessa" pitchFamily="66" charset="0"/>
              <a:cs typeface="Estrangelo Edessa"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3874980" y="308350"/>
            <a:ext cx="4983647" cy="6266328"/>
          </a:xfrm>
        </p:spPr>
      </p:pic>
    </p:spTree>
    <p:extLst>
      <p:ext uri="{BB962C8B-B14F-4D97-AF65-F5344CB8AC3E}">
        <p14:creationId xmlns:p14="http://schemas.microsoft.com/office/powerpoint/2010/main" val="981400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Short Story Unit</a:t>
            </a:r>
            <a:endParaRPr lang="en-US" sz="4800" dirty="0"/>
          </a:p>
        </p:txBody>
      </p:sp>
    </p:spTree>
    <p:extLst>
      <p:ext uri="{BB962C8B-B14F-4D97-AF65-F5344CB8AC3E}">
        <p14:creationId xmlns:p14="http://schemas.microsoft.com/office/powerpoint/2010/main" val="606110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555" y="835649"/>
            <a:ext cx="3255264" cy="1162050"/>
          </a:xfrm>
        </p:spPr>
        <p:txBody>
          <a:bodyPr>
            <a:noAutofit/>
          </a:bodyPr>
          <a:lstStyle/>
          <a:p>
            <a:pPr algn="ctr"/>
            <a:r>
              <a:rPr lang="en-US" sz="6600" dirty="0" smtClean="0"/>
              <a:t>Try it!</a:t>
            </a:r>
            <a:endParaRPr lang="en-US" sz="6600" dirty="0"/>
          </a:p>
        </p:txBody>
      </p:sp>
      <p:sp>
        <p:nvSpPr>
          <p:cNvPr id="5" name="Text Placeholder 4"/>
          <p:cNvSpPr>
            <a:spLocks noGrp="1"/>
          </p:cNvSpPr>
          <p:nvPr>
            <p:ph type="body" sz="half" idx="2"/>
          </p:nvPr>
        </p:nvSpPr>
        <p:spPr>
          <a:xfrm>
            <a:off x="380555" y="2287049"/>
            <a:ext cx="3255264" cy="2392363"/>
          </a:xfrm>
        </p:spPr>
        <p:txBody>
          <a:bodyPr>
            <a:noAutofit/>
          </a:bodyPr>
          <a:lstStyle/>
          <a:p>
            <a:pPr algn="ctr"/>
            <a:r>
              <a:rPr lang="en-US" sz="2000" b="1" dirty="0"/>
              <a:t>Look at this picture and create a </a:t>
            </a:r>
            <a:r>
              <a:rPr lang="en-US" sz="2000" b="1" i="1" dirty="0"/>
              <a:t>story. </a:t>
            </a:r>
            <a:r>
              <a:rPr lang="en-US" sz="2000" b="1" dirty="0"/>
              <a:t>Set the </a:t>
            </a:r>
            <a:r>
              <a:rPr lang="en-US" sz="2000" b="1" i="1" dirty="0"/>
              <a:t>MOOD </a:t>
            </a:r>
            <a:r>
              <a:rPr lang="en-US" sz="2000" b="1" dirty="0"/>
              <a:t>using </a:t>
            </a:r>
            <a:r>
              <a:rPr lang="en-US" sz="2000" b="1" dirty="0">
                <a:solidFill>
                  <a:srgbClr val="FFFF00"/>
                </a:solidFill>
              </a:rPr>
              <a:t>imagery</a:t>
            </a:r>
            <a:r>
              <a:rPr lang="en-US" sz="2000" b="1" dirty="0"/>
              <a:t>!</a:t>
            </a:r>
          </a:p>
          <a:p>
            <a:pPr algn="ctr"/>
            <a:r>
              <a:rPr lang="en-US" sz="2000" b="1" dirty="0"/>
              <a:t>Use all </a:t>
            </a:r>
            <a:r>
              <a:rPr lang="en-US" sz="2000" b="1" u="sng" dirty="0"/>
              <a:t>5 senses </a:t>
            </a:r>
            <a:r>
              <a:rPr lang="en-US" sz="2000" b="1" dirty="0"/>
              <a:t>to complete this activity.</a:t>
            </a:r>
          </a:p>
          <a:p>
            <a:pPr algn="ctr"/>
            <a:endParaRPr lang="en-US" sz="2000" b="1" dirty="0"/>
          </a:p>
          <a:p>
            <a:pPr algn="ctr"/>
            <a:r>
              <a:rPr lang="en-US" sz="2000" b="1" dirty="0"/>
              <a:t>**DON’T FORGET TO SET UP THE SETTING AND CHARACTERS WITHIN**</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3874980" y="308350"/>
            <a:ext cx="4983647" cy="6266328"/>
          </a:xfrm>
        </p:spPr>
      </p:pic>
    </p:spTree>
    <p:extLst>
      <p:ext uri="{BB962C8B-B14F-4D97-AF65-F5344CB8AC3E}">
        <p14:creationId xmlns:p14="http://schemas.microsoft.com/office/powerpoint/2010/main" val="231793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Irony: contrast between appearance and reality—usually when reality is the opposite of what it seems</a:t>
            </a:r>
            <a:endParaRPr lang="en-US" sz="2400" dirty="0"/>
          </a:p>
        </p:txBody>
      </p:sp>
      <p:sp>
        <p:nvSpPr>
          <p:cNvPr id="3" name="Content Placeholder 2"/>
          <p:cNvSpPr>
            <a:spLocks noGrp="1"/>
          </p:cNvSpPr>
          <p:nvPr>
            <p:ph idx="1"/>
          </p:nvPr>
        </p:nvSpPr>
        <p:spPr>
          <a:xfrm>
            <a:off x="498474" y="1600200"/>
            <a:ext cx="7556313" cy="4525963"/>
          </a:xfrm>
        </p:spPr>
        <p:txBody>
          <a:bodyPr/>
          <a:lstStyle/>
          <a:p>
            <a:r>
              <a:rPr lang="en-US" dirty="0" smtClean="0"/>
              <a:t>Dramatic Irony: where the reader knows something the characters do not</a:t>
            </a:r>
          </a:p>
          <a:p>
            <a:r>
              <a:rPr lang="en-US" dirty="0" smtClean="0"/>
              <a:t>Verbal Irony: exists when someone knowingly exaggerates or says one thing and means another</a:t>
            </a:r>
          </a:p>
          <a:p>
            <a:r>
              <a:rPr lang="en-US" dirty="0" smtClean="0"/>
              <a:t>Situational Irony: a contrast between what a reader or character expects and what actually exists or happens</a:t>
            </a:r>
            <a:endParaRPr lang="en-US" dirty="0"/>
          </a:p>
        </p:txBody>
      </p:sp>
    </p:spTree>
    <p:extLst>
      <p:ext uri="{BB962C8B-B14F-4D97-AF65-F5344CB8AC3E}">
        <p14:creationId xmlns:p14="http://schemas.microsoft.com/office/powerpoint/2010/main" val="2437365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4" name="Content Placeholder 3"/>
          <p:cNvSpPr>
            <a:spLocks noGrp="1"/>
          </p:cNvSpPr>
          <p:nvPr>
            <p:ph idx="1"/>
          </p:nvPr>
        </p:nvSpPr>
        <p:spPr>
          <a:xfrm>
            <a:off x="498474" y="1600200"/>
            <a:ext cx="7556313" cy="4525963"/>
          </a:xfrm>
        </p:spPr>
        <p:txBody>
          <a:bodyPr>
            <a:normAutofit/>
          </a:bodyPr>
          <a:lstStyle/>
          <a:p>
            <a:pPr marL="0" indent="0" algn="ctr">
              <a:buNone/>
            </a:pPr>
            <a:r>
              <a:rPr lang="en-US" sz="3600" dirty="0" smtClean="0"/>
              <a:t>Descriptive words and phrases that describe something using the five senses—sight, hearing, smell, taste, and touch.</a:t>
            </a:r>
            <a:endParaRPr lang="en-US" sz="3600" dirty="0"/>
          </a:p>
        </p:txBody>
      </p:sp>
    </p:spTree>
    <p:extLst>
      <p:ext uri="{BB962C8B-B14F-4D97-AF65-F5344CB8AC3E}">
        <p14:creationId xmlns:p14="http://schemas.microsoft.com/office/powerpoint/2010/main" val="1893591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Point of View</a:t>
            </a:r>
            <a:endParaRPr lang="en-US" dirty="0"/>
          </a:p>
        </p:txBody>
      </p:sp>
      <p:sp>
        <p:nvSpPr>
          <p:cNvPr id="6" name="Content Placeholder 5"/>
          <p:cNvSpPr>
            <a:spLocks noGrp="1"/>
          </p:cNvSpPr>
          <p:nvPr>
            <p:ph idx="1"/>
          </p:nvPr>
        </p:nvSpPr>
        <p:spPr>
          <a:xfrm>
            <a:off x="498474" y="1352630"/>
            <a:ext cx="7556313" cy="5097107"/>
          </a:xfrm>
        </p:spPr>
        <p:txBody>
          <a:bodyPr>
            <a:normAutofit fontScale="92500" lnSpcReduction="10000"/>
          </a:bodyPr>
          <a:lstStyle/>
          <a:p>
            <a:r>
              <a:rPr lang="en-US" b="1" dirty="0"/>
              <a:t>First-</a:t>
            </a:r>
            <a:r>
              <a:rPr lang="en-US" b="1" dirty="0" smtClean="0"/>
              <a:t>person</a:t>
            </a:r>
            <a:r>
              <a:rPr lang="en-US" dirty="0" smtClean="0"/>
              <a:t> </a:t>
            </a:r>
            <a:r>
              <a:rPr lang="en-US" dirty="0"/>
              <a:t>– The story is told from the inner perspective of a single character. (as in, “I slammed the door.”)</a:t>
            </a:r>
          </a:p>
          <a:p>
            <a:r>
              <a:rPr lang="en-US" b="1" dirty="0"/>
              <a:t>Second-person </a:t>
            </a:r>
            <a:r>
              <a:rPr lang="en-US" dirty="0" smtClean="0"/>
              <a:t> </a:t>
            </a:r>
            <a:r>
              <a:rPr lang="en-US" dirty="0"/>
              <a:t>– The story is portrayed from the reader’s point of view. (as in, “You slammed the door.”) This format isn’t common, except in choose your own adventure novels.</a:t>
            </a:r>
          </a:p>
          <a:p>
            <a:r>
              <a:rPr lang="en-US" b="1" dirty="0"/>
              <a:t>Third person limited </a:t>
            </a:r>
            <a:r>
              <a:rPr lang="en-US" dirty="0" smtClean="0"/>
              <a:t>– </a:t>
            </a:r>
            <a:r>
              <a:rPr lang="en-US" dirty="0"/>
              <a:t>The story is portrayed from one character’s perspective, but viewed from outside the character, as opposed to the inner narrative used in first-person POV. (as in, “He slammed the door.”) Some authors write the entire novel from only one character’s point of view. Other authors rotate between several different characters, but only when shifting to a new chapter or a new scene. Only one character’s point of view is used per scene.</a:t>
            </a:r>
          </a:p>
          <a:p>
            <a:r>
              <a:rPr lang="en-US" b="1" dirty="0"/>
              <a:t>Third person omniscient </a:t>
            </a:r>
            <a:r>
              <a:rPr lang="en-US" dirty="0" smtClean="0"/>
              <a:t>– </a:t>
            </a:r>
            <a:r>
              <a:rPr lang="en-US" dirty="0"/>
              <a:t>The story is portrayed from the point of view of an omniscient narrator who has knowledge of all characters and their thoughts and actions at any time and place.</a:t>
            </a:r>
          </a:p>
        </p:txBody>
      </p:sp>
    </p:spTree>
    <p:extLst>
      <p:ext uri="{BB962C8B-B14F-4D97-AF65-F5344CB8AC3E}">
        <p14:creationId xmlns:p14="http://schemas.microsoft.com/office/powerpoint/2010/main" val="951224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TIQA</a:t>
            </a:r>
            <a:endParaRPr lang="en-US" dirty="0"/>
          </a:p>
        </p:txBody>
      </p:sp>
      <p:sp>
        <p:nvSpPr>
          <p:cNvPr id="3" name="Content Placeholder 2"/>
          <p:cNvSpPr>
            <a:spLocks noGrp="1"/>
          </p:cNvSpPr>
          <p:nvPr>
            <p:ph idx="1"/>
          </p:nvPr>
        </p:nvSpPr>
        <p:spPr>
          <a:xfrm>
            <a:off x="498474" y="1600200"/>
            <a:ext cx="7556313" cy="4525963"/>
          </a:xfrm>
        </p:spPr>
        <p:txBody>
          <a:bodyPr>
            <a:noAutofit/>
          </a:bodyPr>
          <a:lstStyle/>
          <a:p>
            <a:pPr marL="0" indent="0">
              <a:buNone/>
            </a:pPr>
            <a:r>
              <a:rPr lang="en-US" sz="2400" b="1" dirty="0" smtClean="0">
                <a:solidFill>
                  <a:schemeClr val="accent6"/>
                </a:solidFill>
              </a:rPr>
              <a:t>T</a:t>
            </a:r>
            <a:r>
              <a:rPr lang="en-US" sz="2400" dirty="0" smtClean="0"/>
              <a:t>opic sentence</a:t>
            </a:r>
          </a:p>
          <a:p>
            <a:pPr marL="0" indent="0">
              <a:buNone/>
            </a:pPr>
            <a:endParaRPr lang="en-US" sz="2400" dirty="0" smtClean="0"/>
          </a:p>
          <a:p>
            <a:pPr marL="0" indent="0">
              <a:buNone/>
            </a:pPr>
            <a:r>
              <a:rPr lang="en-US" sz="2400" b="1" dirty="0" smtClean="0">
                <a:solidFill>
                  <a:srgbClr val="A3A101"/>
                </a:solidFill>
              </a:rPr>
              <a:t>I</a:t>
            </a:r>
            <a:r>
              <a:rPr lang="en-US" sz="2400" dirty="0" smtClean="0"/>
              <a:t>ntroduce your quote</a:t>
            </a:r>
          </a:p>
          <a:p>
            <a:pPr marL="0" indent="0">
              <a:buNone/>
            </a:pPr>
            <a:endParaRPr lang="en-US" sz="2400" dirty="0" smtClean="0"/>
          </a:p>
          <a:p>
            <a:pPr marL="0" indent="0">
              <a:buNone/>
            </a:pPr>
            <a:r>
              <a:rPr lang="en-US" sz="2400" b="1" dirty="0" smtClean="0">
                <a:solidFill>
                  <a:srgbClr val="A3A101"/>
                </a:solidFill>
              </a:rPr>
              <a:t>Q</a:t>
            </a:r>
            <a:r>
              <a:rPr lang="en-US" sz="2400" dirty="0" smtClean="0"/>
              <a:t>uote</a:t>
            </a:r>
          </a:p>
          <a:p>
            <a:pPr marL="0" indent="0">
              <a:buNone/>
            </a:pPr>
            <a:endParaRPr lang="en-US" sz="2400" dirty="0" smtClean="0"/>
          </a:p>
          <a:p>
            <a:pPr marL="0" indent="0">
              <a:buNone/>
            </a:pPr>
            <a:r>
              <a:rPr lang="en-US" sz="2400" b="1" dirty="0" smtClean="0">
                <a:solidFill>
                  <a:srgbClr val="A3A101"/>
                </a:solidFill>
              </a:rPr>
              <a:t>A</a:t>
            </a:r>
            <a:r>
              <a:rPr lang="en-US" sz="2400" dirty="0" smtClean="0"/>
              <a:t>nalyze and give your opinion about the quote you selected</a:t>
            </a:r>
            <a:endParaRPr lang="en-US" sz="2400" dirty="0"/>
          </a:p>
        </p:txBody>
      </p:sp>
    </p:spTree>
    <p:extLst>
      <p:ext uri="{BB962C8B-B14F-4D97-AF65-F5344CB8AC3E}">
        <p14:creationId xmlns:p14="http://schemas.microsoft.com/office/powerpoint/2010/main" val="537246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marL="0" indent="0">
              <a:buNone/>
            </a:pPr>
            <a:r>
              <a:rPr lang="en-US" sz="2800" dirty="0" smtClean="0"/>
              <a:t>A symbol is a person, place, object, or an activity that stands for something beyond itself.  </a:t>
            </a:r>
          </a:p>
          <a:p>
            <a:pPr lvl="1"/>
            <a:r>
              <a:rPr lang="en-US" sz="2400" dirty="0" smtClean="0"/>
              <a:t>A flag is a colored piece of cloth that stands for a country</a:t>
            </a:r>
          </a:p>
          <a:p>
            <a:pPr lvl="1"/>
            <a:r>
              <a:rPr lang="en-US" sz="2400" dirty="0" smtClean="0"/>
              <a:t>White dove stands for peace</a:t>
            </a:r>
          </a:p>
          <a:p>
            <a:pPr lvl="1"/>
            <a:r>
              <a:rPr lang="en-US" sz="2400" dirty="0" smtClean="0"/>
              <a:t>Lion stands for courage while snakes symbolize sneakiness/untrustworthy </a:t>
            </a:r>
          </a:p>
        </p:txBody>
      </p:sp>
    </p:spTree>
    <p:extLst>
      <p:ext uri="{BB962C8B-B14F-4D97-AF65-F5344CB8AC3E}">
        <p14:creationId xmlns:p14="http://schemas.microsoft.com/office/powerpoint/2010/main" val="4104931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in stories we have read so far…</a:t>
            </a:r>
            <a:endParaRPr lang="en-US" dirty="0"/>
          </a:p>
        </p:txBody>
      </p:sp>
      <p:sp>
        <p:nvSpPr>
          <p:cNvPr id="3" name="Content Placeholder 2"/>
          <p:cNvSpPr>
            <a:spLocks noGrp="1"/>
          </p:cNvSpPr>
          <p:nvPr>
            <p:ph idx="1"/>
          </p:nvPr>
        </p:nvSpPr>
        <p:spPr/>
        <p:txBody>
          <a:bodyPr/>
          <a:lstStyle/>
          <a:p>
            <a:r>
              <a:rPr lang="en-US" dirty="0" smtClean="0"/>
              <a:t>Ocean symbolizes safety to the protagonist in “Where have you gone, Charming Billy?”</a:t>
            </a:r>
          </a:p>
          <a:p>
            <a:r>
              <a:rPr lang="en-US" dirty="0" smtClean="0"/>
              <a:t>Johnny pinning his dad symbolizes retribution or revenge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9316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Allegory</a:t>
            </a:r>
            <a:endParaRPr lang="en-US" dirty="0"/>
          </a:p>
        </p:txBody>
      </p:sp>
      <p:sp>
        <p:nvSpPr>
          <p:cNvPr id="3" name="Content Placeholder 2"/>
          <p:cNvSpPr>
            <a:spLocks noGrp="1"/>
          </p:cNvSpPr>
          <p:nvPr>
            <p:ph idx="1"/>
          </p:nvPr>
        </p:nvSpPr>
        <p:spPr>
          <a:xfrm>
            <a:off x="498474" y="1390876"/>
            <a:ext cx="7556313" cy="4735287"/>
          </a:xfrm>
        </p:spPr>
        <p:txBody>
          <a:bodyPr>
            <a:normAutofit/>
          </a:bodyPr>
          <a:lstStyle/>
          <a:p>
            <a:pPr marL="0" indent="0">
              <a:buNone/>
            </a:pPr>
            <a:r>
              <a:rPr lang="en-US" sz="2400" dirty="0" smtClean="0"/>
              <a:t>An allegory is a work with two levels of meaning—a literal one and a symbolic one.  The purpose of an allegory may be to convey truths about life, to teach religious or moral lessons, or to criticize social institutions (stereotypes etc.)</a:t>
            </a:r>
            <a:endParaRPr lang="en-US" sz="2400" dirty="0"/>
          </a:p>
        </p:txBody>
      </p:sp>
    </p:spTree>
    <p:extLst>
      <p:ext uri="{BB962C8B-B14F-4D97-AF65-F5344CB8AC3E}">
        <p14:creationId xmlns:p14="http://schemas.microsoft.com/office/powerpoint/2010/main" val="1638913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Allegory in Movies</a:t>
            </a:r>
            <a:endParaRPr lang="en-US" dirty="0"/>
          </a:p>
        </p:txBody>
      </p:sp>
      <p:sp>
        <p:nvSpPr>
          <p:cNvPr id="3" name="Content Placeholder 2"/>
          <p:cNvSpPr>
            <a:spLocks noGrp="1"/>
          </p:cNvSpPr>
          <p:nvPr>
            <p:ph idx="1"/>
          </p:nvPr>
        </p:nvSpPr>
        <p:spPr/>
        <p:txBody>
          <a:bodyPr/>
          <a:lstStyle/>
          <a:p>
            <a:r>
              <a:rPr lang="en-US" dirty="0" smtClean="0"/>
              <a:t>Avatar</a:t>
            </a:r>
          </a:p>
          <a:p>
            <a:pPr lvl="1"/>
            <a:r>
              <a:rPr lang="en-US" dirty="0" smtClean="0"/>
              <a:t>Symbolizes the oppression of Native Americans, and the destruction of our own environment</a:t>
            </a:r>
            <a:endParaRPr lang="en-US" dirty="0"/>
          </a:p>
          <a:p>
            <a:r>
              <a:rPr lang="en-US" dirty="0" smtClean="0"/>
              <a:t>Hunger Games</a:t>
            </a:r>
          </a:p>
          <a:p>
            <a:pPr lvl="1"/>
            <a:r>
              <a:rPr lang="en-US" dirty="0" smtClean="0"/>
              <a:t>Symbolizes the politics of our times/cautionary tale of politics </a:t>
            </a:r>
          </a:p>
          <a:p>
            <a:r>
              <a:rPr lang="en-US" dirty="0" smtClean="0"/>
              <a:t>Batman/Spider Man</a:t>
            </a:r>
          </a:p>
          <a:p>
            <a:pPr lvl="1"/>
            <a:r>
              <a:rPr lang="en-US" dirty="0" smtClean="0"/>
              <a:t>Good vs. Evil</a:t>
            </a:r>
          </a:p>
          <a:p>
            <a:r>
              <a:rPr lang="en-US" dirty="0" smtClean="0"/>
              <a:t>X-Men</a:t>
            </a:r>
          </a:p>
          <a:p>
            <a:pPr lvl="1"/>
            <a:r>
              <a:rPr lang="en-US" dirty="0" smtClean="0"/>
              <a:t>Allegory for racism, and discrimination</a:t>
            </a:r>
          </a:p>
          <a:p>
            <a:pPr lvl="1"/>
            <a:endParaRPr lang="en-US" dirty="0" smtClean="0"/>
          </a:p>
          <a:p>
            <a:pPr marL="0" indent="0">
              <a:buNone/>
            </a:pPr>
            <a:endParaRPr lang="en-US" dirty="0" smtClean="0"/>
          </a:p>
        </p:txBody>
      </p:sp>
    </p:spTree>
    <p:extLst>
      <p:ext uri="{BB962C8B-B14F-4D97-AF65-F5344CB8AC3E}">
        <p14:creationId xmlns:p14="http://schemas.microsoft.com/office/powerpoint/2010/main" val="3492428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a:xfrm>
            <a:off x="498474" y="1349376"/>
            <a:ext cx="7556313" cy="4776788"/>
          </a:xfrm>
        </p:spPr>
        <p:txBody>
          <a:bodyPr>
            <a:normAutofit/>
          </a:bodyPr>
          <a:lstStyle/>
          <a:p>
            <a:pPr marL="0" indent="0">
              <a:buNone/>
            </a:pPr>
            <a:r>
              <a:rPr lang="en-US" sz="2400" dirty="0" smtClean="0"/>
              <a:t>The attitude the author takes towards a subject. Unlike MOOD, tone reflects the feelings of the writer instead of just portraying the emotional response of the story.</a:t>
            </a:r>
          </a:p>
          <a:p>
            <a:pPr marL="0" indent="0">
              <a:buNone/>
            </a:pPr>
            <a:endParaRPr lang="en-US" sz="2400" dirty="0"/>
          </a:p>
          <a:p>
            <a:pPr marL="0" indent="0">
              <a:buNone/>
            </a:pPr>
            <a:r>
              <a:rPr lang="en-US" sz="2400" dirty="0" smtClean="0"/>
              <a:t>Example: serious, humorous, formal, informal, somber</a:t>
            </a:r>
          </a:p>
          <a:p>
            <a:pPr marL="0" indent="0">
              <a:buNone/>
            </a:pPr>
            <a:r>
              <a:rPr lang="en-US" sz="2400" dirty="0" smtClean="0">
                <a:hlinkClick r:id="rId2"/>
              </a:rPr>
              <a:t>http</a:t>
            </a:r>
            <a:r>
              <a:rPr lang="en-US" sz="2400" dirty="0">
                <a:hlinkClick r:id="rId2"/>
              </a:rPr>
              <a:t>://www.inetteacher.com/upload1/102670/docs/Tone-Mood%</a:t>
            </a:r>
            <a:r>
              <a:rPr lang="en-US" sz="2400" dirty="0" smtClean="0">
                <a:hlinkClick r:id="rId2"/>
              </a:rPr>
              <a:t>20Worksheet.pdf</a:t>
            </a:r>
            <a:r>
              <a:rPr lang="en-US" sz="2400" dirty="0" smtClean="0"/>
              <a:t> </a:t>
            </a:r>
            <a:endParaRPr lang="en-US" sz="2400" dirty="0"/>
          </a:p>
        </p:txBody>
      </p:sp>
    </p:spTree>
    <p:extLst>
      <p:ext uri="{BB962C8B-B14F-4D97-AF65-F5344CB8AC3E}">
        <p14:creationId xmlns:p14="http://schemas.microsoft.com/office/powerpoint/2010/main" val="1529839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Basics of Short Stories and Literature </a:t>
            </a:r>
            <a:endParaRPr lang="en-US" dirty="0"/>
          </a:p>
        </p:txBody>
      </p:sp>
      <p:sp>
        <p:nvSpPr>
          <p:cNvPr id="3" name="Content Placeholder 2"/>
          <p:cNvSpPr>
            <a:spLocks noGrp="1"/>
          </p:cNvSpPr>
          <p:nvPr>
            <p:ph idx="1"/>
          </p:nvPr>
        </p:nvSpPr>
        <p:spPr>
          <a:xfrm>
            <a:off x="498474" y="1600200"/>
            <a:ext cx="7556313" cy="5103078"/>
          </a:xfrm>
        </p:spPr>
        <p:txBody>
          <a:bodyPr>
            <a:normAutofit fontScale="92500" lnSpcReduction="20000"/>
          </a:bodyPr>
          <a:lstStyle/>
          <a:p>
            <a:r>
              <a:rPr lang="en-US" b="1" u="sng" dirty="0" smtClean="0"/>
              <a:t>Protagonist</a:t>
            </a:r>
            <a:r>
              <a:rPr lang="en-US" dirty="0" smtClean="0"/>
              <a:t>- main character: GOOD or BAD</a:t>
            </a:r>
          </a:p>
          <a:p>
            <a:r>
              <a:rPr lang="en-US" b="1" u="sng" dirty="0" smtClean="0"/>
              <a:t>Antagonist</a:t>
            </a:r>
            <a:r>
              <a:rPr lang="en-US" dirty="0" smtClean="0"/>
              <a:t>- the person or THING that is against the </a:t>
            </a:r>
            <a:r>
              <a:rPr lang="en-US" i="1" dirty="0" smtClean="0"/>
              <a:t>protagonist</a:t>
            </a:r>
            <a:r>
              <a:rPr lang="en-US" dirty="0" smtClean="0"/>
              <a:t> </a:t>
            </a:r>
          </a:p>
          <a:p>
            <a:pPr lvl="1"/>
            <a:r>
              <a:rPr lang="en-US" dirty="0" smtClean="0"/>
              <a:t>Example: </a:t>
            </a:r>
          </a:p>
          <a:p>
            <a:pPr lvl="2"/>
            <a:r>
              <a:rPr lang="en-US" dirty="0" smtClean="0"/>
              <a:t>Nature- tornado, hurricane</a:t>
            </a:r>
          </a:p>
          <a:p>
            <a:pPr lvl="2"/>
            <a:r>
              <a:rPr lang="en-US" dirty="0"/>
              <a:t>A</a:t>
            </a:r>
            <a:r>
              <a:rPr lang="en-US" dirty="0" smtClean="0"/>
              <a:t>nother character</a:t>
            </a:r>
          </a:p>
          <a:p>
            <a:pPr lvl="2"/>
            <a:r>
              <a:rPr lang="en-US" dirty="0"/>
              <a:t>T</a:t>
            </a:r>
            <a:r>
              <a:rPr lang="en-US" dirty="0" smtClean="0"/>
              <a:t>hemselves </a:t>
            </a:r>
          </a:p>
          <a:p>
            <a:pPr lvl="2"/>
            <a:r>
              <a:rPr lang="en-US" dirty="0" smtClean="0"/>
              <a:t>Depression, death, too much wealth, etc. </a:t>
            </a:r>
          </a:p>
          <a:p>
            <a:r>
              <a:rPr lang="en-US" b="1" u="sng" dirty="0" smtClean="0"/>
              <a:t>Theme</a:t>
            </a:r>
            <a:r>
              <a:rPr lang="en-US" dirty="0" smtClean="0"/>
              <a:t>- </a:t>
            </a:r>
            <a:r>
              <a:rPr lang="en-US" dirty="0"/>
              <a:t>the point of view or overall idea of the piece of literature </a:t>
            </a:r>
            <a:endParaRPr lang="en-US" dirty="0" smtClean="0"/>
          </a:p>
          <a:p>
            <a:pPr lvl="1"/>
            <a:r>
              <a:rPr lang="en-US" dirty="0" smtClean="0"/>
              <a:t>Example: Revenge, Love, Childhood, Regret</a:t>
            </a:r>
          </a:p>
          <a:p>
            <a:r>
              <a:rPr lang="en-US" b="1" u="sng" dirty="0" smtClean="0"/>
              <a:t>Setting</a:t>
            </a:r>
            <a:r>
              <a:rPr lang="en-US" dirty="0" smtClean="0"/>
              <a:t>- time or place the story takes place</a:t>
            </a:r>
            <a:endParaRPr lang="en-US" b="1" u="sng" dirty="0" smtClean="0"/>
          </a:p>
          <a:p>
            <a:r>
              <a:rPr lang="en-US" b="1" u="sng" dirty="0" smtClean="0"/>
              <a:t>Conflict</a:t>
            </a:r>
            <a:r>
              <a:rPr lang="en-US" dirty="0" smtClean="0"/>
              <a:t>- </a:t>
            </a:r>
            <a:r>
              <a:rPr lang="en-US" dirty="0"/>
              <a:t>the main issue or tension of the </a:t>
            </a:r>
            <a:r>
              <a:rPr lang="en-US" dirty="0" smtClean="0"/>
              <a:t>text </a:t>
            </a:r>
          </a:p>
          <a:p>
            <a:pPr lvl="1"/>
            <a:r>
              <a:rPr lang="en-US" b="1" i="1" u="sng" dirty="0" smtClean="0"/>
              <a:t>internal </a:t>
            </a:r>
            <a:r>
              <a:rPr lang="en-US" b="1" i="1" u="sng" dirty="0"/>
              <a:t>conflict</a:t>
            </a:r>
            <a:r>
              <a:rPr lang="en-US" b="1" i="1" dirty="0"/>
              <a:t>: </a:t>
            </a:r>
            <a:r>
              <a:rPr lang="en-US" dirty="0"/>
              <a:t>a struggle within the </a:t>
            </a:r>
            <a:r>
              <a:rPr lang="en-US" dirty="0" smtClean="0"/>
              <a:t>character’s mind.</a:t>
            </a:r>
          </a:p>
          <a:p>
            <a:pPr lvl="1"/>
            <a:r>
              <a:rPr lang="en-US" b="1" i="1" u="sng" dirty="0" smtClean="0"/>
              <a:t>external </a:t>
            </a:r>
            <a:r>
              <a:rPr lang="en-US" b="1" i="1" u="sng" dirty="0"/>
              <a:t>conflict</a:t>
            </a:r>
            <a:r>
              <a:rPr lang="en-US" b="1" i="1" dirty="0"/>
              <a:t>: </a:t>
            </a:r>
            <a:r>
              <a:rPr lang="en-US" dirty="0"/>
              <a:t>a clash between a </a:t>
            </a:r>
            <a:r>
              <a:rPr lang="en-US" dirty="0" smtClean="0"/>
              <a:t>character </a:t>
            </a:r>
            <a:r>
              <a:rPr lang="en-US" dirty="0"/>
              <a:t>and an </a:t>
            </a:r>
            <a:r>
              <a:rPr lang="en-US" dirty="0" smtClean="0"/>
              <a:t>outside </a:t>
            </a:r>
            <a:r>
              <a:rPr lang="en-US" dirty="0"/>
              <a:t>force, such as </a:t>
            </a:r>
            <a:r>
              <a:rPr lang="en-US" dirty="0" smtClean="0"/>
              <a:t>another character</a:t>
            </a:r>
            <a:r>
              <a:rPr lang="en-US" dirty="0"/>
              <a:t>, society, or </a:t>
            </a:r>
            <a:r>
              <a:rPr lang="en-US" dirty="0" smtClean="0"/>
              <a:t>nature</a:t>
            </a:r>
            <a:r>
              <a:rPr lang="en-US" dirty="0"/>
              <a:t>. </a:t>
            </a:r>
          </a:p>
          <a:p>
            <a:endParaRPr lang="en-US" b="1" u="sng" dirty="0" smtClean="0"/>
          </a:p>
          <a:p>
            <a:endParaRPr lang="en-US" b="1" u="sng" dirty="0" smtClean="0"/>
          </a:p>
          <a:p>
            <a:endParaRPr lang="en-US" b="1" u="sng" dirty="0" smtClean="0"/>
          </a:p>
          <a:p>
            <a:pPr marL="0" indent="0">
              <a:buNone/>
            </a:pPr>
            <a:endParaRPr lang="en-US" b="1" u="sng" dirty="0"/>
          </a:p>
        </p:txBody>
      </p:sp>
    </p:spTree>
    <p:extLst>
      <p:ext uri="{BB962C8B-B14F-4D97-AF65-F5344CB8AC3E}">
        <p14:creationId xmlns:p14="http://schemas.microsoft.com/office/powerpoint/2010/main" val="6988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heckerboard(across)">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checkerboard(across)">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5" dur="500"/>
                                        <p:tgtEl>
                                          <p:spTgt spid="3">
                                            <p:txEl>
                                              <p:pRg st="10" end="10"/>
                                            </p:txEl>
                                          </p:spTgt>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8" dur="500"/>
                                        <p:tgtEl>
                                          <p:spTgt spid="3">
                                            <p:txEl>
                                              <p:pRg st="11" end="11"/>
                                            </p:txEl>
                                          </p:spTgt>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309781"/>
          </a:xfrm>
        </p:spPr>
        <p:txBody>
          <a:bodyPr/>
          <a:lstStyle/>
          <a:p>
            <a:r>
              <a:rPr lang="en-US" dirty="0" smtClean="0"/>
              <a:t>How does the author </a:t>
            </a:r>
            <a:r>
              <a:rPr lang="en-US" b="1" i="1" u="sng" dirty="0" smtClean="0">
                <a:solidFill>
                  <a:schemeClr val="accent6"/>
                </a:solidFill>
              </a:rPr>
              <a:t>fee</a:t>
            </a:r>
            <a:r>
              <a:rPr lang="en-US" b="1" i="1" dirty="0" smtClean="0">
                <a:solidFill>
                  <a:schemeClr val="accent6"/>
                </a:solidFill>
              </a:rPr>
              <a:t>l </a:t>
            </a:r>
            <a:r>
              <a:rPr lang="en-US" dirty="0" smtClean="0"/>
              <a:t>about the topic he/she is writing about?</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latin typeface="Apple Casual"/>
                <a:cs typeface="Apple Casual"/>
              </a:rPr>
              <a:t>Mood: Gloomy</a:t>
            </a:r>
          </a:p>
          <a:p>
            <a:pPr marL="0" indent="0">
              <a:spcBef>
                <a:spcPts val="0"/>
              </a:spcBef>
              <a:buNone/>
            </a:pPr>
            <a:r>
              <a:rPr lang="en-US" dirty="0" smtClean="0">
                <a:latin typeface="Apple Casual"/>
                <a:cs typeface="Apple Casual"/>
              </a:rPr>
              <a:t>Tone: ???</a:t>
            </a:r>
          </a:p>
          <a:p>
            <a:pPr marL="0" indent="0">
              <a:spcBef>
                <a:spcPts val="0"/>
              </a:spcBef>
              <a:buNone/>
            </a:pPr>
            <a:endParaRPr lang="en-US" dirty="0">
              <a:latin typeface="Apple Casual"/>
              <a:cs typeface="Apple Casual"/>
            </a:endParaRPr>
          </a:p>
          <a:p>
            <a:pPr marL="0" indent="0">
              <a:spcBef>
                <a:spcPts val="0"/>
              </a:spcBef>
              <a:buNone/>
            </a:pPr>
            <a:r>
              <a:rPr lang="en-US" dirty="0" smtClean="0">
                <a:latin typeface="Apple Casual"/>
                <a:cs typeface="Apple Casual"/>
              </a:rPr>
              <a:t>Stark </a:t>
            </a:r>
            <a:r>
              <a:rPr lang="en-US" dirty="0">
                <a:latin typeface="Apple Casual"/>
                <a:cs typeface="Apple Casual"/>
              </a:rPr>
              <a:t>naked flower stalks</a:t>
            </a:r>
          </a:p>
          <a:p>
            <a:pPr marL="0" indent="0">
              <a:spcBef>
                <a:spcPts val="0"/>
              </a:spcBef>
              <a:buNone/>
            </a:pPr>
            <a:r>
              <a:rPr lang="en-US" dirty="0">
                <a:latin typeface="Apple Casual"/>
                <a:cs typeface="Apple Casual"/>
              </a:rPr>
              <a:t>Stand shivering in the wind.</a:t>
            </a:r>
          </a:p>
          <a:p>
            <a:pPr marL="0" indent="0">
              <a:spcBef>
                <a:spcPts val="0"/>
              </a:spcBef>
              <a:buNone/>
            </a:pPr>
            <a:r>
              <a:rPr lang="en-US" dirty="0">
                <a:latin typeface="Apple Casual"/>
                <a:cs typeface="Apple Casual"/>
              </a:rPr>
              <a:t>The cheerless sun hides its black light</a:t>
            </a:r>
          </a:p>
          <a:p>
            <a:pPr marL="0" indent="0">
              <a:spcBef>
                <a:spcPts val="0"/>
              </a:spcBef>
              <a:buNone/>
            </a:pPr>
            <a:r>
              <a:rPr lang="en-US" dirty="0">
                <a:latin typeface="Apple Casual"/>
                <a:cs typeface="Apple Casual"/>
              </a:rPr>
              <a:t>Behind bleak, angry clouds,</a:t>
            </a:r>
          </a:p>
          <a:p>
            <a:pPr marL="0" indent="0">
              <a:spcBef>
                <a:spcPts val="0"/>
              </a:spcBef>
              <a:buNone/>
            </a:pPr>
            <a:r>
              <a:rPr lang="en-US" dirty="0">
                <a:latin typeface="Apple Casual"/>
                <a:cs typeface="Apple Casual"/>
              </a:rPr>
              <a:t>While trees vainly try</a:t>
            </a:r>
          </a:p>
          <a:p>
            <a:pPr marL="0" indent="0">
              <a:spcBef>
                <a:spcPts val="0"/>
              </a:spcBef>
              <a:buNone/>
            </a:pPr>
            <a:r>
              <a:rPr lang="en-US" dirty="0">
                <a:latin typeface="Apple Casual"/>
                <a:cs typeface="Apple Casual"/>
              </a:rPr>
              <a:t>To catch their escaping leaves.</a:t>
            </a:r>
          </a:p>
          <a:p>
            <a:pPr marL="0" indent="0">
              <a:spcBef>
                <a:spcPts val="0"/>
              </a:spcBef>
              <a:buNone/>
            </a:pPr>
            <a:r>
              <a:rPr lang="en-US" dirty="0">
                <a:latin typeface="Apple Casual"/>
                <a:cs typeface="Apple Casual"/>
              </a:rPr>
              <a:t>Carpets of grass turn brown,</a:t>
            </a:r>
          </a:p>
          <a:p>
            <a:pPr marL="0" indent="0">
              <a:spcBef>
                <a:spcPts val="0"/>
              </a:spcBef>
              <a:buNone/>
            </a:pPr>
            <a:r>
              <a:rPr lang="en-US" dirty="0">
                <a:latin typeface="Apple Casual"/>
                <a:cs typeface="Apple Casual"/>
              </a:rPr>
              <a:t>Blending morosely with the dreary day.</a:t>
            </a:r>
          </a:p>
          <a:p>
            <a:pPr marL="0" indent="0">
              <a:spcBef>
                <a:spcPts val="0"/>
              </a:spcBef>
              <a:buNone/>
            </a:pPr>
            <a:r>
              <a:rPr lang="en-US" dirty="0">
                <a:latin typeface="Apple Casual"/>
                <a:cs typeface="Apple Casual"/>
              </a:rPr>
              <a:t>Winter seems the death of life </a:t>
            </a:r>
            <a:r>
              <a:rPr lang="en-US" dirty="0" smtClean="0">
                <a:latin typeface="Apple Casual"/>
                <a:cs typeface="Apple Casual"/>
              </a:rPr>
              <a:t>forever.</a:t>
            </a:r>
          </a:p>
          <a:p>
            <a:pPr marL="0" indent="0">
              <a:spcBef>
                <a:spcPts val="0"/>
              </a:spcBef>
              <a:buNone/>
            </a:pPr>
            <a:endParaRPr lang="en-US" dirty="0">
              <a:latin typeface="Apple Casual"/>
              <a:cs typeface="Apple Casual"/>
            </a:endParaRPr>
          </a:p>
          <a:p>
            <a:pPr marL="0" indent="0">
              <a:spcBef>
                <a:spcPts val="0"/>
              </a:spcBef>
              <a:buNone/>
            </a:pPr>
            <a:endParaRPr lang="en-US" dirty="0"/>
          </a:p>
        </p:txBody>
      </p:sp>
    </p:spTree>
    <p:extLst>
      <p:ext uri="{BB962C8B-B14F-4D97-AF65-F5344CB8AC3E}">
        <p14:creationId xmlns:p14="http://schemas.microsoft.com/office/powerpoint/2010/main" val="3563612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type="body" sz="half" idx="2"/>
          </p:nvPr>
        </p:nvSpPr>
        <p:spPr>
          <a:xfrm>
            <a:off x="5245728" y="752019"/>
            <a:ext cx="3898272" cy="5481387"/>
          </a:xfrm>
        </p:spPr>
        <p:txBody>
          <a:bodyPr>
            <a:normAutofit/>
          </a:bodyPr>
          <a:lstStyle/>
          <a:p>
            <a:r>
              <a:rPr lang="en-US" sz="2800" dirty="0" smtClean="0">
                <a:solidFill>
                  <a:schemeClr val="accent1"/>
                </a:solidFill>
              </a:rPr>
              <a:t>Plot</a:t>
            </a:r>
          </a:p>
          <a:p>
            <a:pPr marL="342900" indent="-342900">
              <a:buFont typeface="Arial"/>
              <a:buChar char="•"/>
            </a:pPr>
            <a:r>
              <a:rPr lang="en-US" sz="2000" b="1" u="sng" dirty="0" smtClean="0"/>
              <a:t>Exposition</a:t>
            </a:r>
            <a:r>
              <a:rPr lang="en-US" sz="2000" dirty="0" smtClean="0"/>
              <a:t>- beginning information about character, setting, etc.</a:t>
            </a:r>
          </a:p>
          <a:p>
            <a:pPr marL="342900" indent="-342900">
              <a:buFont typeface="Arial"/>
              <a:buChar char="•"/>
            </a:pPr>
            <a:r>
              <a:rPr lang="en-US" sz="2000" b="1" u="sng" dirty="0" smtClean="0"/>
              <a:t>Rising Action</a:t>
            </a:r>
            <a:r>
              <a:rPr lang="en-US" sz="2000" dirty="0" smtClean="0"/>
              <a:t>- events leading up to climax</a:t>
            </a:r>
            <a:endParaRPr lang="en-US" sz="2000" b="1" u="sng" dirty="0" smtClean="0"/>
          </a:p>
          <a:p>
            <a:pPr marL="342900" indent="-342900">
              <a:buFont typeface="Arial"/>
              <a:buChar char="•"/>
            </a:pPr>
            <a:r>
              <a:rPr lang="en-US" sz="2000" b="1" u="sng" dirty="0" smtClean="0"/>
              <a:t>Climax</a:t>
            </a:r>
            <a:r>
              <a:rPr lang="en-US" sz="2000" dirty="0" smtClean="0"/>
              <a:t>-the culminating point in the story where the conflict comes to a head, the turning point </a:t>
            </a:r>
          </a:p>
          <a:p>
            <a:pPr marL="342900" indent="-342900">
              <a:buFont typeface="Arial"/>
              <a:buChar char="•"/>
            </a:pPr>
            <a:r>
              <a:rPr lang="en-US" sz="2000" b="1" u="sng" dirty="0" smtClean="0"/>
              <a:t>Falling Action</a:t>
            </a:r>
            <a:r>
              <a:rPr lang="en-US" sz="2000" dirty="0" smtClean="0"/>
              <a:t>- events after the climax</a:t>
            </a:r>
            <a:endParaRPr lang="en-US" sz="2000" b="1" u="sng" dirty="0" smtClean="0"/>
          </a:p>
          <a:p>
            <a:pPr marL="342900" indent="-342900">
              <a:buFont typeface="Arial"/>
              <a:buChar char="•"/>
            </a:pPr>
            <a:r>
              <a:rPr lang="en-US" sz="2000" b="1" u="sng" dirty="0" smtClean="0"/>
              <a:t>Resolution</a:t>
            </a:r>
            <a:r>
              <a:rPr lang="en-US" sz="2000" dirty="0" smtClean="0"/>
              <a:t>-a satisfactory close to a conflict</a:t>
            </a:r>
          </a:p>
          <a:p>
            <a:endParaRPr lang="en-US" b="1" u="sng" dirty="0"/>
          </a:p>
          <a:p>
            <a:pPr marL="0" indent="0">
              <a:buNone/>
            </a:pPr>
            <a:endParaRPr lang="en-US" dirty="0"/>
          </a:p>
        </p:txBody>
      </p:sp>
      <p:pic>
        <p:nvPicPr>
          <p:cNvPr id="9" name="Picture 8"/>
          <p:cNvPicPr>
            <a:picLocks noChangeAspect="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75952" y="417790"/>
            <a:ext cx="4929156" cy="61999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073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Point of View</a:t>
            </a:r>
            <a:endParaRPr lang="en-US" dirty="0"/>
          </a:p>
        </p:txBody>
      </p:sp>
      <p:sp>
        <p:nvSpPr>
          <p:cNvPr id="6" name="Content Placeholder 5"/>
          <p:cNvSpPr>
            <a:spLocks noGrp="1"/>
          </p:cNvSpPr>
          <p:nvPr>
            <p:ph idx="1"/>
          </p:nvPr>
        </p:nvSpPr>
        <p:spPr>
          <a:xfrm>
            <a:off x="498474" y="1352630"/>
            <a:ext cx="7556313" cy="5097107"/>
          </a:xfrm>
        </p:spPr>
        <p:txBody>
          <a:bodyPr>
            <a:normAutofit fontScale="92500" lnSpcReduction="10000"/>
          </a:bodyPr>
          <a:lstStyle/>
          <a:p>
            <a:r>
              <a:rPr lang="en-US" b="1" dirty="0"/>
              <a:t>First-</a:t>
            </a:r>
            <a:r>
              <a:rPr lang="en-US" b="1" dirty="0" smtClean="0"/>
              <a:t>person</a:t>
            </a:r>
            <a:r>
              <a:rPr lang="en-US" dirty="0" smtClean="0"/>
              <a:t> </a:t>
            </a:r>
            <a:r>
              <a:rPr lang="en-US" dirty="0"/>
              <a:t>– The story is told from the inner perspective of a single character. (as in, “I slammed the door.”)</a:t>
            </a:r>
          </a:p>
          <a:p>
            <a:r>
              <a:rPr lang="en-US" b="1" dirty="0"/>
              <a:t>Second-person </a:t>
            </a:r>
            <a:r>
              <a:rPr lang="en-US" dirty="0" smtClean="0"/>
              <a:t> </a:t>
            </a:r>
            <a:r>
              <a:rPr lang="en-US" dirty="0"/>
              <a:t>– The story is portrayed from the reader’s point of view. (as in, “You slammed the door.”) This format isn’t common, except in choose your own adventure novels.</a:t>
            </a:r>
          </a:p>
          <a:p>
            <a:r>
              <a:rPr lang="en-US" b="1" dirty="0"/>
              <a:t>Third person limited </a:t>
            </a:r>
            <a:r>
              <a:rPr lang="en-US" dirty="0" smtClean="0"/>
              <a:t>– </a:t>
            </a:r>
            <a:r>
              <a:rPr lang="en-US" dirty="0"/>
              <a:t>The story is portrayed from one character’s perspective, but viewed from outside the character, as opposed to the inner narrative used in first-person POV. (as in, “He slammed the door.”) Some authors write the entire novel from only one character’s point of view. Other authors rotate between several different characters, but only when shifting to a new chapter or a new scene. Only one character’s point of view is used per scene.</a:t>
            </a:r>
          </a:p>
          <a:p>
            <a:r>
              <a:rPr lang="en-US" b="1" dirty="0"/>
              <a:t>Third person omniscient </a:t>
            </a:r>
            <a:r>
              <a:rPr lang="en-US" dirty="0" smtClean="0"/>
              <a:t>– </a:t>
            </a:r>
            <a:r>
              <a:rPr lang="en-US" dirty="0"/>
              <a:t>The story is portrayed from the point of view of an omniscient narrator who has knowledge of all characters and their thoughts and actions at any time and place.</a:t>
            </a:r>
          </a:p>
        </p:txBody>
      </p:sp>
    </p:spTree>
    <p:extLst>
      <p:ext uri="{BB962C8B-B14F-4D97-AF65-F5344CB8AC3E}">
        <p14:creationId xmlns:p14="http://schemas.microsoft.com/office/powerpoint/2010/main" val="32302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Foreshadowing </a:t>
            </a:r>
            <a:endParaRPr lang="en-US" dirty="0"/>
          </a:p>
        </p:txBody>
      </p:sp>
      <p:sp>
        <p:nvSpPr>
          <p:cNvPr id="6" name="Content Placeholder 5"/>
          <p:cNvSpPr>
            <a:spLocks noGrp="1"/>
          </p:cNvSpPr>
          <p:nvPr>
            <p:ph idx="1"/>
          </p:nvPr>
        </p:nvSpPr>
        <p:spPr>
          <a:xfrm>
            <a:off x="498474" y="1600200"/>
            <a:ext cx="7556313" cy="4525963"/>
          </a:xfrm>
        </p:spPr>
        <p:txBody>
          <a:bodyPr>
            <a:normAutofit/>
          </a:bodyPr>
          <a:lstStyle/>
          <a:p>
            <a:pPr lvl="0"/>
            <a:r>
              <a:rPr lang="en-US" sz="2400" dirty="0"/>
              <a:t>What is it? </a:t>
            </a:r>
            <a:endParaRPr lang="en-US" sz="2400" dirty="0" smtClean="0"/>
          </a:p>
          <a:p>
            <a:pPr lvl="1"/>
            <a:r>
              <a:rPr lang="en-US" sz="2000" b="1" dirty="0" smtClean="0"/>
              <a:t>Foreshadowing </a:t>
            </a:r>
            <a:r>
              <a:rPr lang="en-US" sz="2000" b="1" dirty="0"/>
              <a:t>is when a writer hints or gives clues in early scenes to suggest events that will occur later</a:t>
            </a:r>
            <a:endParaRPr lang="en-US" sz="2000" dirty="0"/>
          </a:p>
          <a:p>
            <a:pPr lvl="0"/>
            <a:r>
              <a:rPr lang="en-US" sz="2400" dirty="0"/>
              <a:t>What does it do? </a:t>
            </a:r>
            <a:endParaRPr lang="en-US" sz="2400" dirty="0" smtClean="0"/>
          </a:p>
          <a:p>
            <a:pPr lvl="1"/>
            <a:r>
              <a:rPr lang="en-US" sz="2000" b="1" dirty="0" smtClean="0"/>
              <a:t>Prepares </a:t>
            </a:r>
            <a:r>
              <a:rPr lang="en-US" sz="2000" b="1" dirty="0"/>
              <a:t>readers for the event—often they happen in the </a:t>
            </a:r>
            <a:r>
              <a:rPr lang="en-US" sz="2000" b="1" i="1" dirty="0"/>
              <a:t>climax </a:t>
            </a:r>
            <a:r>
              <a:rPr lang="en-US" sz="2000" b="1" dirty="0"/>
              <a:t>or the </a:t>
            </a:r>
            <a:r>
              <a:rPr lang="en-US" sz="2000" b="1" i="1" dirty="0"/>
              <a:t>resolution</a:t>
            </a:r>
            <a:endParaRPr lang="en-US" sz="2000" dirty="0"/>
          </a:p>
          <a:p>
            <a:pPr lvl="0"/>
            <a:r>
              <a:rPr lang="en-US" sz="2400" dirty="0"/>
              <a:t>How can I recognize it? </a:t>
            </a:r>
            <a:endParaRPr lang="en-US" sz="2400" dirty="0" smtClean="0"/>
          </a:p>
          <a:p>
            <a:pPr lvl="1"/>
            <a:r>
              <a:rPr lang="en-US" sz="2000" b="1" dirty="0" smtClean="0"/>
              <a:t>Pay </a:t>
            </a:r>
            <a:r>
              <a:rPr lang="en-US" sz="2000" b="1" dirty="0"/>
              <a:t>attention to repeated or emphasized ideas. Notice when characters make a point to make a statement or when the author highlights an action.</a:t>
            </a:r>
            <a:endParaRPr lang="en-US" sz="2000" dirty="0"/>
          </a:p>
          <a:p>
            <a:endParaRPr lang="en-US" dirty="0" smtClean="0"/>
          </a:p>
        </p:txBody>
      </p:sp>
    </p:spTree>
    <p:extLst>
      <p:ext uri="{BB962C8B-B14F-4D97-AF65-F5344CB8AC3E}">
        <p14:creationId xmlns:p14="http://schemas.microsoft.com/office/powerpoint/2010/main" val="64087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a:xfrm>
            <a:off x="498474" y="1600200"/>
            <a:ext cx="7556313" cy="4525963"/>
          </a:xfrm>
        </p:spPr>
        <p:txBody>
          <a:bodyPr/>
          <a:lstStyle/>
          <a:p>
            <a:pPr marL="0" indent="0">
              <a:buNone/>
            </a:pPr>
            <a:r>
              <a:rPr lang="en-US" dirty="0" smtClean="0"/>
              <a:t>In a literary work, mood is the </a:t>
            </a:r>
            <a:r>
              <a:rPr lang="en-US" sz="2400" b="1" dirty="0" smtClean="0">
                <a:solidFill>
                  <a:srgbClr val="0000FF"/>
                </a:solidFill>
                <a:latin typeface="Apple Chancery"/>
                <a:cs typeface="Apple Chancery"/>
              </a:rPr>
              <a:t>feeling or atmosphere </a:t>
            </a:r>
            <a:r>
              <a:rPr lang="en-US" dirty="0" smtClean="0"/>
              <a:t>that a writer creates for the reader.  This can be established through many different things: </a:t>
            </a:r>
          </a:p>
          <a:p>
            <a:r>
              <a:rPr lang="en-US" dirty="0" smtClean="0"/>
              <a:t>Figurative language</a:t>
            </a:r>
          </a:p>
          <a:p>
            <a:r>
              <a:rPr lang="en-US" dirty="0" smtClean="0"/>
              <a:t>Imagery</a:t>
            </a:r>
          </a:p>
          <a:p>
            <a:r>
              <a:rPr lang="en-US" dirty="0" smtClean="0"/>
              <a:t>Descriptive words </a:t>
            </a:r>
            <a:endParaRPr lang="en-US" dirty="0"/>
          </a:p>
        </p:txBody>
      </p:sp>
    </p:spTree>
    <p:extLst>
      <p:ext uri="{BB962C8B-B14F-4D97-AF65-F5344CB8AC3E}">
        <p14:creationId xmlns:p14="http://schemas.microsoft.com/office/powerpoint/2010/main" val="1290906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pic>
        <p:nvPicPr>
          <p:cNvPr id="4" name="Content Placeholder 3"/>
          <p:cNvPicPr>
            <a:picLocks noGrp="1" noChangeAspect="1"/>
          </p:cNvPicPr>
          <p:nvPr>
            <p:ph idx="1"/>
          </p:nvPr>
        </p:nvPicPr>
        <p:blipFill>
          <a:blip r:embed="rId3" cstate="print">
            <a:extLst>
              <a:ext uri="{BEBA8EAE-BF5A-486C-A8C5-ECC9F3942E4B}">
                <a14:imgProps xmlns:a14="http://schemas.microsoft.com/office/drawing/2010/main">
                  <a14:imgLayer r:embed="rId4">
                    <a14:imgEffect>
                      <a14:sharpenSoften amount="25000"/>
                    </a14:imgEffect>
                    <a14:imgEffect>
                      <a14:saturation sat="200000"/>
                    </a14:imgEffect>
                  </a14:imgLayer>
                </a14:imgProps>
              </a:ext>
              <a:ext uri="{28A0092B-C50C-407E-A947-70E740481C1C}">
                <a14:useLocalDpi xmlns:a14="http://schemas.microsoft.com/office/drawing/2010/main"/>
              </a:ext>
            </a:extLst>
          </a:blip>
          <a:srcRect l="-41153" r="-41153"/>
          <a:stretch>
            <a:fillRect/>
          </a:stretch>
        </p:blipFill>
        <p:spPr>
          <a:xfrm>
            <a:off x="115460" y="1336135"/>
            <a:ext cx="8609998" cy="4948647"/>
          </a:xfrm>
        </p:spPr>
      </p:pic>
    </p:spTree>
    <p:extLst>
      <p:ext uri="{BB962C8B-B14F-4D97-AF65-F5344CB8AC3E}">
        <p14:creationId xmlns:p14="http://schemas.microsoft.com/office/powerpoint/2010/main" val="1684162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pic>
        <p:nvPicPr>
          <p:cNvPr id="4" name="Content Placeholder 3"/>
          <p:cNvPicPr>
            <a:picLocks noGrp="1" noChangeAspect="1"/>
          </p:cNvPicPr>
          <p:nvPr>
            <p:ph idx="1"/>
          </p:nvPr>
        </p:nvPicPr>
        <p:blipFill>
          <a:blip r:embed="rId3" cstate="print">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a:ext>
            </a:extLst>
          </a:blip>
          <a:srcRect/>
          <a:stretch>
            <a:fillRect/>
          </a:stretch>
        </p:blipFill>
        <p:spPr>
          <a:xfrm>
            <a:off x="498474" y="1981200"/>
            <a:ext cx="7556313" cy="4144963"/>
          </a:xfrm>
        </p:spPr>
      </p:pic>
    </p:spTree>
    <p:extLst>
      <p:ext uri="{BB962C8B-B14F-4D97-AF65-F5344CB8AC3E}">
        <p14:creationId xmlns:p14="http://schemas.microsoft.com/office/powerpoint/2010/main" val="281133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themeOverride>
</file>

<file path=docProps/app.xml><?xml version="1.0" encoding="utf-8"?>
<Properties xmlns="http://schemas.openxmlformats.org/officeDocument/2006/extended-properties" xmlns:vt="http://schemas.openxmlformats.org/officeDocument/2006/docPropsVTypes">
  <Template/>
  <TotalTime>21861</TotalTime>
  <Words>1748</Words>
  <Application>Microsoft Office PowerPoint</Application>
  <PresentationFormat>On-screen Show (4:3)</PresentationFormat>
  <Paragraphs>220</Paragraphs>
  <Slides>30</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Aharoni</vt:lpstr>
      <vt:lpstr>Apple Casual</vt:lpstr>
      <vt:lpstr>Apple Chancery</vt:lpstr>
      <vt:lpstr>Arial</vt:lpstr>
      <vt:lpstr>Arial Narrow</vt:lpstr>
      <vt:lpstr>Calibri</vt:lpstr>
      <vt:lpstr>Earwig Factory</vt:lpstr>
      <vt:lpstr>Estrangelo Edessa</vt:lpstr>
      <vt:lpstr>Rockwell</vt:lpstr>
      <vt:lpstr>Wingdings</vt:lpstr>
      <vt:lpstr>Advantage</vt:lpstr>
      <vt:lpstr>Literary Elements</vt:lpstr>
      <vt:lpstr>Short Story Unit</vt:lpstr>
      <vt:lpstr>The Basics of Short Stories and Literature </vt:lpstr>
      <vt:lpstr>Plot</vt:lpstr>
      <vt:lpstr>Point of View</vt:lpstr>
      <vt:lpstr>Foreshadowing </vt:lpstr>
      <vt:lpstr>Mood</vt:lpstr>
      <vt:lpstr>Mood</vt:lpstr>
      <vt:lpstr>Mood</vt:lpstr>
      <vt:lpstr>What is the mood?</vt:lpstr>
      <vt:lpstr>Figurative Language</vt:lpstr>
      <vt:lpstr>Figurative Language </vt:lpstr>
      <vt:lpstr>Figurative Language</vt:lpstr>
      <vt:lpstr>Figurative Language</vt:lpstr>
      <vt:lpstr>How can we describe this picture using IMAGERY?</vt:lpstr>
      <vt:lpstr>Showing and Telling</vt:lpstr>
      <vt:lpstr>“Show don’t TELL!”</vt:lpstr>
      <vt:lpstr>“Show don’t TELL” HONORS</vt:lpstr>
      <vt:lpstr>Try it!</vt:lpstr>
      <vt:lpstr>Try it!</vt:lpstr>
      <vt:lpstr>Irony: contrast between appearance and reality—usually when reality is the opposite of what it seems</vt:lpstr>
      <vt:lpstr>Imagery</vt:lpstr>
      <vt:lpstr>Review Point of View</vt:lpstr>
      <vt:lpstr>TIQA</vt:lpstr>
      <vt:lpstr>Symbolism</vt:lpstr>
      <vt:lpstr>Symbolism in stories we have read so far…</vt:lpstr>
      <vt:lpstr>Allegory</vt:lpstr>
      <vt:lpstr>Allegory in Movies</vt:lpstr>
      <vt:lpstr>Tone</vt:lpstr>
      <vt:lpstr>How does the author feel about the topic he/she is writing about?</vt:lpstr>
    </vt:vector>
  </TitlesOfParts>
  <Company>Papillion La-Vista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Elements</dc:title>
  <dc:creator>Martin, Lisa</dc:creator>
  <cp:lastModifiedBy>Vilter, Meghan</cp:lastModifiedBy>
  <cp:revision>48</cp:revision>
  <cp:lastPrinted>2012-08-17T13:40:14Z</cp:lastPrinted>
  <dcterms:created xsi:type="dcterms:W3CDTF">2012-07-30T17:10:36Z</dcterms:created>
  <dcterms:modified xsi:type="dcterms:W3CDTF">2014-08-18T01:38:36Z</dcterms:modified>
</cp:coreProperties>
</file>